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ppt" ContentType="application/vnd.ms-powerpoint"/>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88" r:id="rId1"/>
  </p:sldMasterIdLst>
  <p:notesMasterIdLst>
    <p:notesMasterId r:id="rId49"/>
  </p:notesMasterIdLst>
  <p:sldIdLst>
    <p:sldId id="256" r:id="rId2"/>
    <p:sldId id="257" r:id="rId3"/>
    <p:sldId id="269" r:id="rId4"/>
    <p:sldId id="272" r:id="rId5"/>
    <p:sldId id="268" r:id="rId6"/>
    <p:sldId id="273" r:id="rId7"/>
    <p:sldId id="274" r:id="rId8"/>
    <p:sldId id="275" r:id="rId9"/>
    <p:sldId id="276" r:id="rId10"/>
    <p:sldId id="277" r:id="rId11"/>
    <p:sldId id="287" r:id="rId12"/>
    <p:sldId id="286" r:id="rId13"/>
    <p:sldId id="288" r:id="rId14"/>
    <p:sldId id="289" r:id="rId15"/>
    <p:sldId id="285" r:id="rId16"/>
    <p:sldId id="278" r:id="rId17"/>
    <p:sldId id="279" r:id="rId18"/>
    <p:sldId id="281" r:id="rId19"/>
    <p:sldId id="282" r:id="rId20"/>
    <p:sldId id="283" r:id="rId21"/>
    <p:sldId id="284" r:id="rId22"/>
    <p:sldId id="259" r:id="rId23"/>
    <p:sldId id="263" r:id="rId24"/>
    <p:sldId id="260" r:id="rId25"/>
    <p:sldId id="271" r:id="rId26"/>
    <p:sldId id="290" r:id="rId27"/>
    <p:sldId id="292" r:id="rId28"/>
    <p:sldId id="291" r:id="rId29"/>
    <p:sldId id="280" r:id="rId30"/>
    <p:sldId id="267" r:id="rId31"/>
    <p:sldId id="265" r:id="rId32"/>
    <p:sldId id="266" r:id="rId33"/>
    <p:sldId id="299" r:id="rId34"/>
    <p:sldId id="298" r:id="rId35"/>
    <p:sldId id="296" r:id="rId36"/>
    <p:sldId id="300" r:id="rId37"/>
    <p:sldId id="295" r:id="rId38"/>
    <p:sldId id="297" r:id="rId39"/>
    <p:sldId id="294" r:id="rId40"/>
    <p:sldId id="293" r:id="rId41"/>
    <p:sldId id="302" r:id="rId42"/>
    <p:sldId id="303" r:id="rId43"/>
    <p:sldId id="304" r:id="rId44"/>
    <p:sldId id="307" r:id="rId45"/>
    <p:sldId id="308" r:id="rId46"/>
    <p:sldId id="301" r:id="rId47"/>
    <p:sldId id="26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p:scale>
          <a:sx n="100" d="100"/>
          <a:sy n="100" d="100"/>
        </p:scale>
        <p:origin x="-294" y="-1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5B67D7-4B7D-4ABF-8C91-A6FB0DAA3433}" type="datetimeFigureOut">
              <a:rPr lang="en-GB" smtClean="0"/>
              <a:t>08/07/2015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78F49-C9A0-4AA7-93DA-0BEF274A984A}" type="slidenum">
              <a:rPr lang="en-GB" smtClean="0"/>
              <a:t>‹#›</a:t>
            </a:fld>
            <a:endParaRPr lang="en-GB"/>
          </a:p>
        </p:txBody>
      </p:sp>
    </p:spTree>
    <p:extLst>
      <p:ext uri="{BB962C8B-B14F-4D97-AF65-F5344CB8AC3E}">
        <p14:creationId xmlns:p14="http://schemas.microsoft.com/office/powerpoint/2010/main" val="1426400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A78F49-C9A0-4AA7-93DA-0BEF274A984A}" type="slidenum">
              <a:rPr lang="en-GB" smtClean="0"/>
              <a:t>23</a:t>
            </a:fld>
            <a:endParaRPr lang="en-GB"/>
          </a:p>
        </p:txBody>
      </p:sp>
    </p:spTree>
    <p:extLst>
      <p:ext uri="{BB962C8B-B14F-4D97-AF65-F5344CB8AC3E}">
        <p14:creationId xmlns:p14="http://schemas.microsoft.com/office/powerpoint/2010/main" val="2540214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7/8/2015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1D8BD707-D9CF-40AE-B4C6-C98DA3205C09}" type="datetimeFigureOut">
              <a:rPr lang="en-US" smtClean="0"/>
              <a:pPr/>
              <a:t>7/8/2015</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1D8BD707-D9CF-40AE-B4C6-C98DA3205C09}" type="datetimeFigureOut">
              <a:rPr lang="en-US" smtClean="0"/>
              <a:pPr/>
              <a:t>7/8/2015</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merc.tv/img/fig/lrarch2.gi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ilsonmar.com/1eschars.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13" Type="http://schemas.openxmlformats.org/officeDocument/2006/relationships/package" Target="../embeddings/Microsoft_Word_Document5.docx"/><Relationship Id="rId3" Type="http://schemas.openxmlformats.org/officeDocument/2006/relationships/package" Target="../embeddings/Microsoft_Word_Document1.docx"/><Relationship Id="rId7" Type="http://schemas.openxmlformats.org/officeDocument/2006/relationships/package" Target="../embeddings/Microsoft_Word_Document3.docx"/><Relationship Id="rId12" Type="http://schemas.openxmlformats.org/officeDocument/2006/relationships/image" Target="../media/image9.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oleObject" Target="../embeddings/Microsoft_PowerPoint_97-2003_Presentation1.ppt"/><Relationship Id="rId5" Type="http://schemas.openxmlformats.org/officeDocument/2006/relationships/package" Target="../embeddings/Microsoft_Word_Document2.docx"/><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package" Target="../embeddings/Microsoft_Word_Document4.docx"/><Relationship Id="rId14" Type="http://schemas.openxmlformats.org/officeDocument/2006/relationships/image" Target="../media/image10.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Virtual user generator (</a:t>
            </a:r>
            <a:r>
              <a:rPr lang="en-GB" dirty="0" err="1" smtClean="0"/>
              <a:t>vugen</a:t>
            </a:r>
            <a:r>
              <a:rPr lang="en-GB" dirty="0" smtClean="0"/>
              <a:t>)</a:t>
            </a:r>
            <a:endParaRPr lang="en-GB" dirty="0"/>
          </a:p>
        </p:txBody>
      </p:sp>
      <p:sp>
        <p:nvSpPr>
          <p:cNvPr id="3" name="Subtitle 2"/>
          <p:cNvSpPr>
            <a:spLocks noGrp="1"/>
          </p:cNvSpPr>
          <p:nvPr>
            <p:ph type="subTitle" idx="1"/>
          </p:nvPr>
        </p:nvSpPr>
        <p:spPr/>
        <p:txBody>
          <a:bodyPr/>
          <a:lstStyle/>
          <a:p>
            <a:r>
              <a:rPr lang="en-GB" dirty="0" smtClean="0"/>
              <a:t>Load Runner’s Scripting Component</a:t>
            </a:r>
            <a:endParaRPr lang="en-GB" dirty="0"/>
          </a:p>
        </p:txBody>
      </p:sp>
    </p:spTree>
    <p:extLst>
      <p:ext uri="{BB962C8B-B14F-4D97-AF65-F5344CB8AC3E}">
        <p14:creationId xmlns:p14="http://schemas.microsoft.com/office/powerpoint/2010/main" val="16316973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via a Proxy</a:t>
            </a:r>
          </a:p>
        </p:txBody>
      </p:sp>
      <p:sp>
        <p:nvSpPr>
          <p:cNvPr id="3" name="Content Placeholder 2"/>
          <p:cNvSpPr>
            <a:spLocks noGrp="1"/>
          </p:cNvSpPr>
          <p:nvPr>
            <p:ph idx="1"/>
          </p:nvPr>
        </p:nvSpPr>
        <p:spPr/>
        <p:txBody>
          <a:bodyPr/>
          <a:lstStyle/>
          <a:p>
            <a:pPr algn="just"/>
            <a:r>
              <a:rPr lang="en-US" dirty="0"/>
              <a:t>record scripts using a </a:t>
            </a:r>
            <a:r>
              <a:rPr lang="en-US" dirty="0" err="1"/>
              <a:t>LoadRunner</a:t>
            </a:r>
            <a:r>
              <a:rPr lang="en-US" dirty="0"/>
              <a:t> proxy to resolve situations where you cannot install </a:t>
            </a:r>
            <a:r>
              <a:rPr lang="en-US" dirty="0" err="1"/>
              <a:t>VuGen</a:t>
            </a:r>
            <a:r>
              <a:rPr lang="en-US" dirty="0"/>
              <a:t> on the client machine</a:t>
            </a:r>
            <a:r>
              <a:rPr lang="en-US" dirty="0" smtClean="0"/>
              <a:t>.</a:t>
            </a:r>
          </a:p>
          <a:p>
            <a:pPr algn="just"/>
            <a:r>
              <a:rPr lang="en-US" dirty="0"/>
              <a:t>the </a:t>
            </a:r>
            <a:r>
              <a:rPr lang="en-US" dirty="0" err="1"/>
              <a:t>VuGen</a:t>
            </a:r>
            <a:r>
              <a:rPr lang="en-US" dirty="0"/>
              <a:t> machine acts as a proxy server capturing all the traffic from the client machine to the target server</a:t>
            </a:r>
            <a:r>
              <a:rPr lang="en-US" dirty="0" smtClean="0"/>
              <a:t>.</a:t>
            </a:r>
          </a:p>
          <a:p>
            <a:pPr algn="just"/>
            <a:r>
              <a:rPr lang="en-US" dirty="0"/>
              <a:t>You can only create a Web - HTTP/HTML script when recording via a proxy</a:t>
            </a:r>
            <a:endParaRPr lang="en-GB" dirty="0"/>
          </a:p>
        </p:txBody>
      </p:sp>
    </p:spTree>
    <p:extLst>
      <p:ext uri="{BB962C8B-B14F-4D97-AF65-F5344CB8AC3E}">
        <p14:creationId xmlns:p14="http://schemas.microsoft.com/office/powerpoint/2010/main" val="23889447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Recording Options</a:t>
            </a:r>
            <a:br>
              <a:rPr lang="en-US" dirty="0" smtClean="0"/>
            </a:br>
            <a:r>
              <a:rPr lang="en-US" sz="3100" dirty="0" smtClean="0"/>
              <a:t>General &gt; Script &gt; Scripting Language and options</a:t>
            </a:r>
            <a:endParaRPr lang="en-GB" sz="36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095056"/>
            <a:ext cx="5767388" cy="445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343400" y="2017693"/>
            <a:ext cx="4572000" cy="954107"/>
          </a:xfrm>
          <a:prstGeom prst="rect">
            <a:avLst/>
          </a:prstGeom>
          <a:solidFill>
            <a:schemeClr val="tx1">
              <a:lumMod val="95000"/>
            </a:schemeClr>
          </a:solidFill>
          <a:ln>
            <a:solidFill>
              <a:schemeClr val="bg1">
                <a:lumMod val="65000"/>
                <a:lumOff val="35000"/>
              </a:schemeClr>
            </a:solidFill>
          </a:ln>
        </p:spPr>
        <p:txBody>
          <a:bodyPr wrap="square">
            <a:spAutoFit/>
          </a:bodyPr>
          <a:lstStyle/>
          <a:p>
            <a:r>
              <a:rPr lang="en-US" sz="800" dirty="0">
                <a:solidFill>
                  <a:schemeClr val="bg1"/>
                </a:solidFill>
              </a:rPr>
              <a:t>The default script generation language is C or C# for MS .NET</a:t>
            </a:r>
            <a:r>
              <a:rPr lang="en-US" sz="800" dirty="0" smtClean="0">
                <a:solidFill>
                  <a:schemeClr val="bg1"/>
                </a:solidFill>
              </a:rPr>
              <a:t>.</a:t>
            </a:r>
          </a:p>
          <a:p>
            <a:r>
              <a:rPr lang="en-US" sz="800" dirty="0">
                <a:solidFill>
                  <a:schemeClr val="bg1"/>
                </a:solidFill>
              </a:rPr>
              <a:t>which protocols are appropriate for each language:</a:t>
            </a:r>
          </a:p>
          <a:p>
            <a:r>
              <a:rPr lang="en-US" sz="800" dirty="0" smtClean="0">
                <a:solidFill>
                  <a:schemeClr val="bg1"/>
                </a:solidFill>
              </a:rPr>
              <a:t>C</a:t>
            </a:r>
            <a:r>
              <a:rPr lang="en-US" sz="800" dirty="0">
                <a:solidFill>
                  <a:schemeClr val="bg1"/>
                </a:solidFill>
              </a:rPr>
              <a:t>. For recording applications that use complex COM constructs and C++ objects.</a:t>
            </a:r>
          </a:p>
          <a:p>
            <a:r>
              <a:rPr lang="en-US" sz="800" dirty="0" smtClean="0">
                <a:solidFill>
                  <a:schemeClr val="bg1"/>
                </a:solidFill>
              </a:rPr>
              <a:t>C </a:t>
            </a:r>
            <a:r>
              <a:rPr lang="en-US" sz="800" dirty="0">
                <a:solidFill>
                  <a:schemeClr val="bg1"/>
                </a:solidFill>
              </a:rPr>
              <a:t>#. For recording applications that use complex applications and environments (MS .NET protocol only).</a:t>
            </a:r>
          </a:p>
          <a:p>
            <a:r>
              <a:rPr lang="en-US" sz="800" dirty="0" smtClean="0">
                <a:solidFill>
                  <a:schemeClr val="bg1"/>
                </a:solidFill>
              </a:rPr>
              <a:t>Visual </a:t>
            </a:r>
            <a:r>
              <a:rPr lang="en-US" sz="800" dirty="0">
                <a:solidFill>
                  <a:schemeClr val="bg1"/>
                </a:solidFill>
              </a:rPr>
              <a:t>Basic .NET. For VB .NET applications using the full capabilities of VB.</a:t>
            </a:r>
          </a:p>
          <a:p>
            <a:r>
              <a:rPr lang="en-US" sz="800" dirty="0" smtClean="0">
                <a:solidFill>
                  <a:schemeClr val="bg1"/>
                </a:solidFill>
              </a:rPr>
              <a:t>Visual </a:t>
            </a:r>
            <a:r>
              <a:rPr lang="en-US" sz="800" dirty="0">
                <a:solidFill>
                  <a:schemeClr val="bg1"/>
                </a:solidFill>
              </a:rPr>
              <a:t>Basic Scripting. For </a:t>
            </a:r>
            <a:r>
              <a:rPr lang="en-US" sz="800" dirty="0" err="1">
                <a:solidFill>
                  <a:schemeClr val="bg1"/>
                </a:solidFill>
              </a:rPr>
              <a:t>VBscript</a:t>
            </a:r>
            <a:r>
              <a:rPr lang="en-US" sz="800" dirty="0">
                <a:solidFill>
                  <a:schemeClr val="bg1"/>
                </a:solidFill>
              </a:rPr>
              <a:t>-based applications such as ASP.</a:t>
            </a:r>
          </a:p>
          <a:p>
            <a:r>
              <a:rPr lang="en-US" sz="800" dirty="0" smtClean="0">
                <a:solidFill>
                  <a:schemeClr val="bg1"/>
                </a:solidFill>
              </a:rPr>
              <a:t>Java </a:t>
            </a:r>
            <a:r>
              <a:rPr lang="en-US" sz="800" dirty="0">
                <a:solidFill>
                  <a:schemeClr val="bg1"/>
                </a:solidFill>
              </a:rPr>
              <a:t>Scripting. For </a:t>
            </a:r>
            <a:r>
              <a:rPr lang="en-US" sz="800" dirty="0" err="1">
                <a:solidFill>
                  <a:schemeClr val="bg1"/>
                </a:solidFill>
              </a:rPr>
              <a:t>Javascript</a:t>
            </a:r>
            <a:r>
              <a:rPr lang="en-US" sz="800" dirty="0">
                <a:solidFill>
                  <a:schemeClr val="bg1"/>
                </a:solidFill>
              </a:rPr>
              <a:t>-based applications such as </a:t>
            </a:r>
            <a:r>
              <a:rPr lang="en-US" sz="800" dirty="0" err="1">
                <a:solidFill>
                  <a:schemeClr val="bg1"/>
                </a:solidFill>
              </a:rPr>
              <a:t>js</a:t>
            </a:r>
            <a:r>
              <a:rPr lang="en-US" sz="800" dirty="0">
                <a:solidFill>
                  <a:schemeClr val="bg1"/>
                </a:solidFill>
              </a:rPr>
              <a:t> files and dynamic HTML applications</a:t>
            </a:r>
            <a:r>
              <a:rPr lang="en-US" sz="800" dirty="0" smtClean="0">
                <a:solidFill>
                  <a:schemeClr val="bg1"/>
                </a:solidFill>
              </a:rPr>
              <a:t>.</a:t>
            </a:r>
          </a:p>
        </p:txBody>
      </p:sp>
      <p:cxnSp>
        <p:nvCxnSpPr>
          <p:cNvPr id="6" name="Straight Connector 5"/>
          <p:cNvCxnSpPr>
            <a:endCxn id="4" idx="1"/>
          </p:cNvCxnSpPr>
          <p:nvPr/>
        </p:nvCxnSpPr>
        <p:spPr>
          <a:xfrm flipV="1">
            <a:off x="3962400" y="2494747"/>
            <a:ext cx="381000" cy="172253"/>
          </a:xfrm>
          <a:prstGeom prst="line">
            <a:avLst/>
          </a:prstGeom>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4419600" y="3987969"/>
            <a:ext cx="4572000" cy="369332"/>
          </a:xfrm>
          <a:prstGeom prst="rect">
            <a:avLst/>
          </a:prstGeom>
          <a:solidFill>
            <a:schemeClr val="tx1">
              <a:lumMod val="95000"/>
            </a:schemeClr>
          </a:solidFill>
          <a:ln>
            <a:solidFill>
              <a:schemeClr val="bg1">
                <a:lumMod val="65000"/>
                <a:lumOff val="35000"/>
              </a:schemeClr>
            </a:solidFill>
          </a:ln>
        </p:spPr>
        <p:txBody>
          <a:bodyPr>
            <a:spAutoFit/>
          </a:bodyPr>
          <a:lstStyle/>
          <a:p>
            <a:pPr algn="just"/>
            <a:r>
              <a:rPr lang="en-US" sz="900" dirty="0">
                <a:solidFill>
                  <a:schemeClr val="bg1"/>
                </a:solidFill>
              </a:rPr>
              <a:t>Use this option if </a:t>
            </a:r>
            <a:r>
              <a:rPr lang="en-US" sz="900" dirty="0" err="1">
                <a:solidFill>
                  <a:schemeClr val="bg1"/>
                </a:solidFill>
              </a:rPr>
              <a:t>VuGen</a:t>
            </a:r>
            <a:r>
              <a:rPr lang="en-US" sz="900" dirty="0">
                <a:solidFill>
                  <a:schemeClr val="bg1"/>
                </a:solidFill>
              </a:rPr>
              <a:t> is unable to record your application. Your application may block access to </a:t>
            </a:r>
            <a:r>
              <a:rPr lang="en-US" sz="900" dirty="0" err="1">
                <a:solidFill>
                  <a:schemeClr val="bg1"/>
                </a:solidFill>
              </a:rPr>
              <a:t>VuGen</a:t>
            </a:r>
            <a:r>
              <a:rPr lang="en-US" sz="900" dirty="0">
                <a:solidFill>
                  <a:schemeClr val="bg1"/>
                </a:solidFill>
              </a:rPr>
              <a:t>, and recording with this option selected may enable access</a:t>
            </a:r>
            <a:r>
              <a:rPr lang="en-US" sz="900" dirty="0" smtClean="0">
                <a:solidFill>
                  <a:schemeClr val="bg1"/>
                </a:solidFill>
              </a:rPr>
              <a:t>.</a:t>
            </a:r>
            <a:endParaRPr lang="en-US" sz="900" dirty="0">
              <a:solidFill>
                <a:schemeClr val="bg1"/>
              </a:solidFill>
            </a:endParaRPr>
          </a:p>
        </p:txBody>
      </p:sp>
      <p:sp>
        <p:nvSpPr>
          <p:cNvPr id="9" name="Rectangle 8"/>
          <p:cNvSpPr/>
          <p:nvPr/>
        </p:nvSpPr>
        <p:spPr>
          <a:xfrm>
            <a:off x="4648200" y="3593068"/>
            <a:ext cx="4343400" cy="369332"/>
          </a:xfrm>
          <a:prstGeom prst="rect">
            <a:avLst/>
          </a:prstGeom>
          <a:solidFill>
            <a:schemeClr val="tx1">
              <a:lumMod val="95000"/>
            </a:schemeClr>
          </a:solidFill>
          <a:ln>
            <a:solidFill>
              <a:schemeClr val="bg1">
                <a:lumMod val="65000"/>
                <a:lumOff val="35000"/>
              </a:schemeClr>
            </a:solidFill>
          </a:ln>
        </p:spPr>
        <p:txBody>
          <a:bodyPr wrap="square">
            <a:spAutoFit/>
          </a:bodyPr>
          <a:lstStyle/>
          <a:p>
            <a:r>
              <a:rPr lang="en-US" sz="900" dirty="0">
                <a:solidFill>
                  <a:schemeClr val="bg1"/>
                </a:solidFill>
              </a:rPr>
              <a:t>If the recorded think time is less than the threshold, </a:t>
            </a:r>
            <a:r>
              <a:rPr lang="en-US" sz="900" dirty="0" err="1">
                <a:solidFill>
                  <a:schemeClr val="bg1"/>
                </a:solidFill>
              </a:rPr>
              <a:t>VuGen</a:t>
            </a:r>
            <a:r>
              <a:rPr lang="en-US" sz="900" dirty="0">
                <a:solidFill>
                  <a:schemeClr val="bg1"/>
                </a:solidFill>
              </a:rPr>
              <a:t> does not generate a think time statement. If you disable this option, </a:t>
            </a:r>
            <a:r>
              <a:rPr lang="en-US" sz="900" dirty="0" err="1">
                <a:solidFill>
                  <a:schemeClr val="bg1"/>
                </a:solidFill>
              </a:rPr>
              <a:t>VuGen</a:t>
            </a:r>
            <a:r>
              <a:rPr lang="en-US" sz="900" dirty="0">
                <a:solidFill>
                  <a:schemeClr val="bg1"/>
                </a:solidFill>
              </a:rPr>
              <a:t> will not generate any think times</a:t>
            </a:r>
            <a:r>
              <a:rPr lang="en-US" sz="900" dirty="0" smtClean="0">
                <a:solidFill>
                  <a:schemeClr val="bg1"/>
                </a:solidFill>
              </a:rPr>
              <a:t>.</a:t>
            </a:r>
            <a:endParaRPr lang="en-US" sz="900" dirty="0">
              <a:solidFill>
                <a:schemeClr val="bg1"/>
              </a:solidFill>
            </a:endParaRPr>
          </a:p>
        </p:txBody>
      </p:sp>
      <p:cxnSp>
        <p:nvCxnSpPr>
          <p:cNvPr id="13" name="Straight Connector 12"/>
          <p:cNvCxnSpPr/>
          <p:nvPr/>
        </p:nvCxnSpPr>
        <p:spPr>
          <a:xfrm>
            <a:off x="4495800" y="3593068"/>
            <a:ext cx="152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191000" y="3962400"/>
            <a:ext cx="228600" cy="2556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4488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7772400" cy="914400"/>
          </a:xfrm>
        </p:spPr>
        <p:txBody>
          <a:bodyPr>
            <a:normAutofit fontScale="90000"/>
          </a:bodyPr>
          <a:lstStyle/>
          <a:p>
            <a:r>
              <a:rPr lang="en-GB" dirty="0" smtClean="0"/>
              <a:t>Recording Options</a:t>
            </a:r>
            <a:br>
              <a:rPr lang="en-GB" dirty="0" smtClean="0"/>
            </a:br>
            <a:r>
              <a:rPr lang="en-GB" sz="3200" dirty="0" smtClean="0"/>
              <a:t>Recording Levels</a:t>
            </a:r>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1641513742"/>
              </p:ext>
            </p:extLst>
          </p:nvPr>
        </p:nvGraphicFramePr>
        <p:xfrm>
          <a:off x="838200" y="2167189"/>
          <a:ext cx="7848600" cy="4586055"/>
        </p:xfrm>
        <a:graphic>
          <a:graphicData uri="http://schemas.openxmlformats.org/drawingml/2006/table">
            <a:tbl>
              <a:tblPr firstRow="1" bandRow="1">
                <a:tableStyleId>{5C22544A-7EE6-4342-B048-85BDC9FD1C3A}</a:tableStyleId>
              </a:tblPr>
              <a:tblGrid>
                <a:gridCol w="2289175"/>
                <a:gridCol w="4006056"/>
                <a:gridCol w="1553369"/>
              </a:tblGrid>
              <a:tr h="360584">
                <a:tc>
                  <a:txBody>
                    <a:bodyPr/>
                    <a:lstStyle/>
                    <a:p>
                      <a:r>
                        <a:rPr lang="en-GB" sz="1200" b="1" dirty="0" smtClean="0">
                          <a:solidFill>
                            <a:schemeClr val="bg1"/>
                          </a:solidFill>
                        </a:rPr>
                        <a:t>GUI-based Script</a:t>
                      </a:r>
                      <a:endParaRPr lang="en-GB" sz="1200" dirty="0">
                        <a:solidFill>
                          <a:schemeClr val="bg1"/>
                        </a:solidFill>
                      </a:endParaRPr>
                    </a:p>
                  </a:txBody>
                  <a:tcPr/>
                </a:tc>
                <a:tc>
                  <a:txBody>
                    <a:bodyPr/>
                    <a:lstStyle/>
                    <a:p>
                      <a:r>
                        <a:rPr lang="en-US" sz="1200" b="1" dirty="0" smtClean="0">
                          <a:solidFill>
                            <a:schemeClr val="bg1"/>
                          </a:solidFill>
                        </a:rPr>
                        <a:t>HTML-based Script</a:t>
                      </a:r>
                      <a:endParaRPr lang="en-GB" sz="1200" dirty="0">
                        <a:solidFill>
                          <a:schemeClr val="bg1"/>
                        </a:solidFill>
                      </a:endParaRPr>
                    </a:p>
                  </a:txBody>
                  <a:tcPr/>
                </a:tc>
                <a:tc>
                  <a:txBody>
                    <a:bodyPr/>
                    <a:lstStyle/>
                    <a:p>
                      <a:r>
                        <a:rPr kumimoji="0" lang="en-GB" sz="1200" b="1" i="0" u="none" strike="noStrike" kern="1200" cap="none" spc="0" normalizeH="0" baseline="0" noProof="0" dirty="0" smtClean="0">
                          <a:ln>
                            <a:noFill/>
                          </a:ln>
                          <a:solidFill>
                            <a:schemeClr val="bg1"/>
                          </a:solidFill>
                          <a:effectLst/>
                          <a:uLnTx/>
                          <a:uFillTx/>
                          <a:latin typeface="+mn-lt"/>
                        </a:rPr>
                        <a:t>URL-based Script</a:t>
                      </a:r>
                      <a:endParaRPr lang="en-GB" sz="1200" dirty="0">
                        <a:solidFill>
                          <a:schemeClr val="bg1"/>
                        </a:solidFill>
                      </a:endParaRPr>
                    </a:p>
                  </a:txBody>
                  <a:tcPr/>
                </a:tc>
              </a:tr>
              <a:tr h="1417344">
                <a:tc>
                  <a:txBody>
                    <a:bodyPr/>
                    <a:lstStyle/>
                    <a:p>
                      <a:pPr marL="68580" marR="0" lvl="0" indent="0" algn="just" defTabSz="914400" rtl="0" eaLnBrk="1" fontAlgn="auto" latinLnBrk="0" hangingPunct="1">
                        <a:lnSpc>
                          <a:spcPct val="100000"/>
                        </a:lnSpc>
                        <a:spcBef>
                          <a:spcPts val="700"/>
                        </a:spcBef>
                        <a:spcAft>
                          <a:spcPts val="0"/>
                        </a:spcAft>
                        <a:buClr>
                          <a:srgbClr val="D6ECFF"/>
                        </a:buClr>
                        <a:buSzPct val="95000"/>
                        <a:buFont typeface="Wingdings"/>
                        <a:buNone/>
                        <a:tabLst/>
                        <a:defRPr/>
                      </a:pPr>
                      <a:r>
                        <a:rPr kumimoji="0" lang="en-GB" sz="900" b="0" i="0" u="none" strike="noStrike" kern="1200" cap="none" spc="0" normalizeH="0" baseline="0" noProof="0" dirty="0" smtClean="0">
                          <a:ln>
                            <a:noFill/>
                          </a:ln>
                          <a:solidFill>
                            <a:schemeClr val="bg1"/>
                          </a:solidFill>
                          <a:effectLst/>
                          <a:uLnTx/>
                          <a:uFillTx/>
                          <a:latin typeface="+mn-lt"/>
                        </a:rPr>
                        <a:t>Records HTML actions as context sensitive GUI functions.</a:t>
                      </a:r>
                    </a:p>
                  </a:txBody>
                  <a:tcPr/>
                </a:tc>
                <a:tc>
                  <a:txBody>
                    <a:bodyPr/>
                    <a:lstStyle/>
                    <a:p>
                      <a:pPr marL="68580" marR="0" lvl="0" indent="0" algn="just" defTabSz="914400" rtl="0" eaLnBrk="1" fontAlgn="auto" latinLnBrk="0" hangingPunct="1">
                        <a:lnSpc>
                          <a:spcPct val="100000"/>
                        </a:lnSpc>
                        <a:spcBef>
                          <a:spcPts val="700"/>
                        </a:spcBef>
                        <a:spcAft>
                          <a:spcPts val="0"/>
                        </a:spcAft>
                        <a:buClr>
                          <a:srgbClr val="D6ECFF"/>
                        </a:buClr>
                        <a:buSzPct val="95000"/>
                        <a:buFont typeface="Wingdings"/>
                        <a:buNone/>
                        <a:tabLst/>
                        <a:defRPr/>
                      </a:pPr>
                      <a:r>
                        <a:rPr kumimoji="0" lang="en-US" sz="900" b="0" i="0" u="none" strike="noStrike" kern="1200" cap="none" spc="0" normalizeH="0" baseline="0" noProof="0" dirty="0" smtClean="0">
                          <a:ln>
                            <a:noFill/>
                          </a:ln>
                          <a:solidFill>
                            <a:schemeClr val="bg1"/>
                          </a:solidFill>
                          <a:effectLst/>
                          <a:uLnTx/>
                          <a:uFillTx/>
                          <a:latin typeface="+mn-lt"/>
                        </a:rPr>
                        <a:t>Generates a separate step for each HTML user action.</a:t>
                      </a:r>
                    </a:p>
                    <a:p>
                      <a:pPr marL="68580" marR="0" lvl="0" indent="0" algn="just" defTabSz="914400" rtl="0" eaLnBrk="1" fontAlgn="auto" latinLnBrk="0" hangingPunct="1">
                        <a:lnSpc>
                          <a:spcPct val="100000"/>
                        </a:lnSpc>
                        <a:spcBef>
                          <a:spcPts val="700"/>
                        </a:spcBef>
                        <a:spcAft>
                          <a:spcPts val="0"/>
                        </a:spcAft>
                        <a:buClr>
                          <a:srgbClr val="D6ECFF"/>
                        </a:buClr>
                        <a:buSzPct val="95000"/>
                        <a:buFont typeface="Wingdings"/>
                        <a:buNone/>
                        <a:tabLst/>
                        <a:defRPr/>
                      </a:pPr>
                      <a:r>
                        <a:rPr kumimoji="0" lang="en-US" sz="900" b="0" i="0" u="none" strike="noStrike" kern="1200" cap="none" spc="0" normalizeH="0" baseline="0" noProof="0" dirty="0" smtClean="0">
                          <a:ln>
                            <a:noFill/>
                          </a:ln>
                          <a:solidFill>
                            <a:schemeClr val="bg1"/>
                          </a:solidFill>
                          <a:effectLst/>
                          <a:uLnTx/>
                          <a:uFillTx/>
                          <a:latin typeface="+mn-lt"/>
                        </a:rPr>
                        <a:t>The steps are intuitive, but they do not reflect true emulation of the JavaScript code.</a:t>
                      </a:r>
                    </a:p>
                    <a:p>
                      <a:pPr marL="68580" marR="0" lvl="0" indent="0" algn="just" defTabSz="914400" rtl="0" eaLnBrk="1" fontAlgn="auto" latinLnBrk="0" hangingPunct="1">
                        <a:lnSpc>
                          <a:spcPct val="100000"/>
                        </a:lnSpc>
                        <a:spcBef>
                          <a:spcPts val="700"/>
                        </a:spcBef>
                        <a:spcAft>
                          <a:spcPts val="0"/>
                        </a:spcAft>
                        <a:buClr>
                          <a:srgbClr val="D6ECFF"/>
                        </a:buClr>
                        <a:buSzPct val="95000"/>
                        <a:buFont typeface="Wingdings"/>
                        <a:buNone/>
                        <a:tabLst/>
                        <a:defRPr/>
                      </a:pPr>
                      <a:r>
                        <a:rPr kumimoji="0" lang="en-US" sz="900" b="0" i="0" u="none" strike="noStrike" kern="1200" cap="none" spc="0" normalizeH="0" baseline="0" noProof="0" dirty="0" smtClean="0">
                          <a:ln>
                            <a:noFill/>
                          </a:ln>
                          <a:solidFill>
                            <a:schemeClr val="bg1"/>
                          </a:solidFill>
                          <a:effectLst/>
                          <a:uLnTx/>
                          <a:uFillTx/>
                          <a:latin typeface="+mn-lt"/>
                        </a:rPr>
                        <a:t>It does not record all resources during the recording session, but downloads them during replay. </a:t>
                      </a:r>
                    </a:p>
                    <a:p>
                      <a:pPr marL="68580" marR="0" lvl="0" indent="0" algn="just" defTabSz="914400" rtl="0" eaLnBrk="1" fontAlgn="auto" latinLnBrk="0" hangingPunct="1">
                        <a:lnSpc>
                          <a:spcPct val="100000"/>
                        </a:lnSpc>
                        <a:spcBef>
                          <a:spcPts val="700"/>
                        </a:spcBef>
                        <a:spcAft>
                          <a:spcPts val="0"/>
                        </a:spcAft>
                        <a:buClr>
                          <a:srgbClr val="D6ECFF"/>
                        </a:buClr>
                        <a:buSzPct val="95000"/>
                        <a:buFont typeface="Wingdings"/>
                        <a:buNone/>
                        <a:tabLst/>
                        <a:defRPr/>
                      </a:pPr>
                      <a:r>
                        <a:rPr kumimoji="0" lang="en-US" sz="900" b="0" i="0" u="none" strike="noStrike" kern="1200" cap="none" spc="0" normalizeH="0" baseline="0" noProof="0" dirty="0" smtClean="0">
                          <a:ln>
                            <a:noFill/>
                          </a:ln>
                          <a:solidFill>
                            <a:schemeClr val="bg1"/>
                          </a:solidFill>
                          <a:effectLst/>
                          <a:uLnTx/>
                          <a:uFillTx/>
                          <a:latin typeface="+mn-lt"/>
                        </a:rPr>
                        <a:t>Many Web pages contain non-HTML elements, such as applets, XML, ActiveX elements, or JavaScript. These non-HTML elements usually contain or retrieve their own resources. </a:t>
                      </a:r>
                    </a:p>
                  </a:txBody>
                  <a:tcPr/>
                </a:tc>
                <a:tc>
                  <a:txBody>
                    <a:bodyPr/>
                    <a:lstStyle/>
                    <a:p>
                      <a:pPr marL="68580" marR="0" lvl="1" indent="0" algn="just" defTabSz="914400" rtl="0" eaLnBrk="1" fontAlgn="auto" latinLnBrk="0" hangingPunct="1">
                        <a:lnSpc>
                          <a:spcPct val="100000"/>
                        </a:lnSpc>
                        <a:spcBef>
                          <a:spcPts val="700"/>
                        </a:spcBef>
                        <a:spcAft>
                          <a:spcPts val="0"/>
                        </a:spcAft>
                        <a:buClr>
                          <a:srgbClr val="D6ECFF"/>
                        </a:buClr>
                        <a:buSzPct val="95000"/>
                        <a:buFont typeface="Wingdings"/>
                        <a:buNone/>
                        <a:tabLst/>
                        <a:defRPr/>
                      </a:pPr>
                      <a:r>
                        <a:rPr kumimoji="0" lang="en-US" sz="900" b="0" i="0" u="none" strike="noStrike" kern="1200" cap="none" spc="0" normalizeH="0" baseline="0" noProof="0" dirty="0" smtClean="0">
                          <a:ln>
                            <a:noFill/>
                          </a:ln>
                          <a:solidFill>
                            <a:schemeClr val="bg1"/>
                          </a:solidFill>
                          <a:effectLst/>
                          <a:uLnTx/>
                          <a:uFillTx/>
                          <a:latin typeface="+mn-lt"/>
                        </a:rPr>
                        <a:t>Records all browser requests and resources from the server that were sent due to the user's actions.</a:t>
                      </a:r>
                    </a:p>
                  </a:txBody>
                  <a:tcPr/>
                </a:tc>
              </a:tr>
              <a:tr h="6233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Recommended for most applications, including those with JavaScript, PeopleSoft Enterprise and Oracle Web Applications.</a:t>
                      </a:r>
                      <a:endParaRPr kumimoji="0" lang="en-GB" sz="900" b="0" i="0" u="none" strike="noStrike" kern="1200" cap="none" spc="0" normalizeH="0" baseline="0" noProof="0" dirty="0" smtClean="0">
                        <a:ln>
                          <a:noFill/>
                        </a:ln>
                        <a:solidFill>
                          <a:schemeClr val="bg1"/>
                        </a:solidFill>
                        <a:effectLst/>
                        <a:uLnTx/>
                        <a:uFillTx/>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Default recording level for Web (HTTP/HTML) </a:t>
                      </a:r>
                      <a:r>
                        <a:rPr kumimoji="0" lang="en-US" sz="900" b="0" i="0" u="none" strike="noStrike" kern="1200" cap="none" spc="0" normalizeH="0" baseline="0" noProof="0" dirty="0" err="1" smtClean="0">
                          <a:ln>
                            <a:noFill/>
                          </a:ln>
                          <a:solidFill>
                            <a:schemeClr val="bg1"/>
                          </a:solidFill>
                          <a:effectLst/>
                          <a:uLnTx/>
                          <a:uFillTx/>
                          <a:latin typeface="+mn-lt"/>
                        </a:rPr>
                        <a:t>Vusers</a:t>
                      </a:r>
                      <a:r>
                        <a:rPr kumimoji="0" lang="en-US" sz="900" b="0" i="0" u="none" strike="noStrike" kern="1200" cap="none" spc="0" normalizeH="0" baseline="0" noProof="0" dirty="0" smtClean="0">
                          <a:ln>
                            <a:noFill/>
                          </a:ln>
                          <a:solidFill>
                            <a:schemeClr val="bg1"/>
                          </a:solidFill>
                          <a:effectLst/>
                          <a:uLnTx/>
                          <a:uFillTx/>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Recommended for Browser applications.</a:t>
                      </a:r>
                    </a:p>
                  </a:txBody>
                  <a:tcPr/>
                </a:tc>
                <a:tc>
                  <a:txBody>
                    <a:bodyPr/>
                    <a:lstStyle/>
                    <a:p>
                      <a:r>
                        <a:rPr lang="en-US" sz="900" dirty="0" smtClean="0">
                          <a:solidFill>
                            <a:schemeClr val="bg1"/>
                          </a:solidFill>
                        </a:rPr>
                        <a:t>Recommended For non browser</a:t>
                      </a:r>
                      <a:r>
                        <a:rPr lang="en-US" sz="900" baseline="0" dirty="0" smtClean="0">
                          <a:solidFill>
                            <a:schemeClr val="bg1"/>
                          </a:solidFill>
                        </a:rPr>
                        <a:t> applications.</a:t>
                      </a:r>
                      <a:endParaRPr lang="en-GB" sz="900" dirty="0">
                        <a:solidFill>
                          <a:schemeClr val="bg1"/>
                        </a:solidFill>
                      </a:endParaRPr>
                    </a:p>
                  </a:txBody>
                  <a:tcPr/>
                </a:tc>
              </a:tr>
              <a:tr h="1291193">
                <a:tc>
                  <a:txBody>
                    <a:bodyPr/>
                    <a:lstStyle/>
                    <a:p>
                      <a:r>
                        <a:rPr kumimoji="0" lang="en-GB" sz="900" b="0" i="0" u="none" strike="noStrike" kern="1200" cap="none" spc="0" normalizeH="0" baseline="0" noProof="0" dirty="0" smtClean="0">
                          <a:ln>
                            <a:noFill/>
                          </a:ln>
                          <a:solidFill>
                            <a:schemeClr val="bg1"/>
                          </a:solidFill>
                          <a:effectLst/>
                          <a:uLnTx/>
                          <a:uFillTx/>
                          <a:latin typeface="+mn-lt"/>
                        </a:rPr>
                        <a:t> i.e. </a:t>
                      </a:r>
                      <a:r>
                        <a:rPr kumimoji="0" lang="en-GB" sz="900" b="0" i="0" u="none" strike="noStrike" kern="1200" cap="none" spc="0" normalizeH="0" baseline="0" noProof="0" dirty="0" err="1" smtClean="0">
                          <a:ln>
                            <a:noFill/>
                          </a:ln>
                          <a:solidFill>
                            <a:schemeClr val="bg1"/>
                          </a:solidFill>
                          <a:effectLst/>
                          <a:uLnTx/>
                          <a:uFillTx/>
                          <a:latin typeface="+mn-lt"/>
                        </a:rPr>
                        <a:t>web_browser</a:t>
                      </a:r>
                      <a:r>
                        <a:rPr kumimoji="0" lang="en-GB" sz="900" b="0" i="0" u="none" strike="noStrike" kern="1200" cap="none" spc="0" normalizeH="0" baseline="0" noProof="0" dirty="0" smtClean="0">
                          <a:ln>
                            <a:noFill/>
                          </a:ln>
                          <a:solidFill>
                            <a:schemeClr val="bg1"/>
                          </a:solidFill>
                          <a:effectLst/>
                          <a:uLnTx/>
                          <a:uFillTx/>
                          <a:latin typeface="+mn-lt"/>
                        </a:rPr>
                        <a:t>, </a:t>
                      </a:r>
                      <a:r>
                        <a:rPr kumimoji="0" lang="en-GB" sz="900" b="0" i="0" u="none" strike="noStrike" kern="1200" cap="none" spc="0" normalizeH="0" baseline="0" noProof="0" dirty="0" err="1" smtClean="0">
                          <a:ln>
                            <a:noFill/>
                          </a:ln>
                          <a:solidFill>
                            <a:schemeClr val="bg1"/>
                          </a:solidFill>
                          <a:effectLst/>
                          <a:uLnTx/>
                          <a:uFillTx/>
                          <a:latin typeface="+mn-lt"/>
                        </a:rPr>
                        <a:t>web_edit_field</a:t>
                      </a:r>
                      <a:r>
                        <a:rPr kumimoji="0" lang="en-GB" sz="900" b="0" i="0" u="none" strike="noStrike" kern="1200" cap="none" spc="0" normalizeH="0" baseline="0" noProof="0" dirty="0" smtClean="0">
                          <a:ln>
                            <a:noFill/>
                          </a:ln>
                          <a:solidFill>
                            <a:schemeClr val="bg1"/>
                          </a:solidFill>
                          <a:effectLst/>
                          <a:uLnTx/>
                          <a:uFillTx/>
                          <a:latin typeface="+mn-lt"/>
                        </a:rPr>
                        <a:t>, </a:t>
                      </a:r>
                      <a:r>
                        <a:rPr kumimoji="0" lang="en-GB" sz="900" b="0" i="0" u="none" strike="noStrike" kern="1200" cap="none" spc="0" normalizeH="0" baseline="0" noProof="0" dirty="0" err="1" smtClean="0">
                          <a:ln>
                            <a:noFill/>
                          </a:ln>
                          <a:solidFill>
                            <a:schemeClr val="bg1"/>
                          </a:solidFill>
                          <a:effectLst/>
                          <a:uLnTx/>
                          <a:uFillTx/>
                          <a:latin typeface="+mn-lt"/>
                        </a:rPr>
                        <a:t>web_text_link</a:t>
                      </a:r>
                      <a:r>
                        <a:rPr kumimoji="0" lang="en-GB" sz="900" b="0" i="0" u="none" strike="noStrike" kern="1200" cap="none" spc="0" normalizeH="0" baseline="0" noProof="0" dirty="0" smtClean="0">
                          <a:ln>
                            <a:noFill/>
                          </a:ln>
                          <a:solidFill>
                            <a:schemeClr val="bg1"/>
                          </a:solidFill>
                          <a:effectLst/>
                          <a:uLnTx/>
                          <a:uFillTx/>
                          <a:latin typeface="+mn-lt"/>
                        </a:rPr>
                        <a:t>.</a:t>
                      </a:r>
                      <a:endParaRPr lang="en-GB" sz="900" dirty="0">
                        <a:solidFill>
                          <a:schemeClr val="bg1"/>
                        </a:solidFill>
                      </a:endParaRPr>
                    </a:p>
                  </a:txBody>
                  <a:tcPr/>
                </a:tc>
                <a:tc>
                  <a:txBody>
                    <a:bodyPr/>
                    <a:lstStyle/>
                    <a:p>
                      <a:r>
                        <a:rPr kumimoji="0" lang="en-US" sz="900" b="1" i="0" u="none" strike="noStrike" kern="1200" cap="none" spc="0" normalizeH="0" baseline="0" noProof="0" dirty="0" err="1" smtClean="0">
                          <a:ln>
                            <a:noFill/>
                          </a:ln>
                          <a:solidFill>
                            <a:schemeClr val="bg1"/>
                          </a:solidFill>
                          <a:effectLst/>
                          <a:uLnTx/>
                          <a:uFillTx/>
                          <a:latin typeface="+mn-lt"/>
                        </a:rPr>
                        <a:t>web_url</a:t>
                      </a:r>
                      <a:r>
                        <a:rPr kumimoji="0" lang="en-US" sz="900" b="0" i="0" u="none" strike="noStrike" kern="1200" cap="none" spc="0" normalizeH="0" baseline="0" noProof="0" dirty="0" smtClean="0">
                          <a:ln>
                            <a:noFill/>
                          </a:ln>
                          <a:solidFill>
                            <a:schemeClr val="bg1"/>
                          </a:solidFill>
                          <a:effectLst/>
                          <a:uLnTx/>
                          <a:uFillTx/>
                          <a:latin typeface="+mn-lt"/>
                        </a:rPr>
                        <a:t> for a URL in the Address field on the internet browser. </a:t>
                      </a:r>
                      <a:r>
                        <a:rPr kumimoji="0" lang="en-US" sz="900" b="1" i="0" u="none" strike="noStrike" kern="1200" cap="none" spc="0" normalizeH="0" baseline="0" noProof="0" dirty="0" err="1" smtClean="0">
                          <a:ln>
                            <a:noFill/>
                          </a:ln>
                          <a:solidFill>
                            <a:schemeClr val="bg1"/>
                          </a:solidFill>
                          <a:effectLst/>
                          <a:uLnTx/>
                          <a:uFillTx/>
                          <a:latin typeface="+mn-lt"/>
                        </a:rPr>
                        <a:t>web_link</a:t>
                      </a:r>
                      <a:r>
                        <a:rPr kumimoji="0" lang="en-US" sz="900" b="0" i="0" u="none" strike="noStrike" kern="1200" cap="none" spc="0" normalizeH="0" baseline="0" noProof="0" dirty="0" smtClean="0">
                          <a:ln>
                            <a:noFill/>
                          </a:ln>
                          <a:solidFill>
                            <a:schemeClr val="bg1"/>
                          </a:solidFill>
                          <a:effectLst/>
                          <a:uLnTx/>
                          <a:uFillTx/>
                          <a:latin typeface="+mn-lt"/>
                        </a:rPr>
                        <a:t> for clicking a text link between </a:t>
                      </a:r>
                      <a:r>
                        <a:rPr kumimoji="0" lang="en-US" sz="900" b="1" i="0" u="none" strike="noStrike" kern="1200" cap="none" spc="0" normalizeH="0" baseline="0" noProof="0" dirty="0" smtClean="0">
                          <a:ln>
                            <a:noFill/>
                          </a:ln>
                          <a:solidFill>
                            <a:schemeClr val="bg1"/>
                          </a:solidFill>
                          <a:effectLst/>
                          <a:uLnTx/>
                          <a:uFillTx/>
                          <a:latin typeface="+mn-lt"/>
                        </a:rPr>
                        <a:t>&lt;a</a:t>
                      </a:r>
                      <a:r>
                        <a:rPr kumimoji="0" lang="en-US" sz="900" b="0" i="0" u="none" strike="noStrike" kern="1200" cap="none" spc="0" normalizeH="0" baseline="0" noProof="0" dirty="0" smtClean="0">
                          <a:ln>
                            <a:noFill/>
                          </a:ln>
                          <a:solidFill>
                            <a:schemeClr val="bg1"/>
                          </a:solidFill>
                          <a:effectLst/>
                          <a:uLnTx/>
                          <a:uFillTx/>
                          <a:latin typeface="+mn-lt"/>
                        </a:rPr>
                        <a:t> </a:t>
                      </a:r>
                      <a:r>
                        <a:rPr kumimoji="0" lang="en-US" sz="900" b="0" i="0" u="none" strike="noStrike" kern="1200" cap="none" spc="0" normalizeH="0" baseline="0" noProof="0" dirty="0" err="1" smtClean="0">
                          <a:ln>
                            <a:noFill/>
                          </a:ln>
                          <a:solidFill>
                            <a:schemeClr val="bg1"/>
                          </a:solidFill>
                          <a:effectLst/>
                          <a:uLnTx/>
                          <a:uFillTx/>
                          <a:latin typeface="+mn-lt"/>
                        </a:rPr>
                        <a:t>href</a:t>
                      </a:r>
                      <a:r>
                        <a:rPr kumimoji="0" lang="en-US" sz="900" b="0" i="0" u="none" strike="noStrike" kern="1200" cap="none" spc="0" normalizeH="0" baseline="0" noProof="0" dirty="0" smtClean="0">
                          <a:ln>
                            <a:noFill/>
                          </a:ln>
                          <a:solidFill>
                            <a:schemeClr val="bg1"/>
                          </a:solidFill>
                          <a:effectLst/>
                          <a:uLnTx/>
                          <a:uFillTx/>
                          <a:latin typeface="+mn-lt"/>
                        </a:rPr>
                        <a:t>= ...&gt; and &lt;a&gt; </a:t>
                      </a:r>
                      <a:r>
                        <a:rPr kumimoji="0" lang="en-US" sz="900" b="1" i="0" u="none" strike="noStrike" kern="1200" cap="none" spc="0" normalizeH="0" baseline="0" noProof="0" dirty="0" err="1" smtClean="0">
                          <a:ln>
                            <a:noFill/>
                          </a:ln>
                          <a:solidFill>
                            <a:schemeClr val="bg1"/>
                          </a:solidFill>
                          <a:effectLst/>
                          <a:uLnTx/>
                          <a:uFillTx/>
                          <a:latin typeface="+mn-lt"/>
                        </a:rPr>
                        <a:t>web_image</a:t>
                      </a:r>
                      <a:r>
                        <a:rPr kumimoji="0" lang="en-US" sz="900" b="0" i="0" u="none" strike="noStrike" kern="1200" cap="none" spc="0" normalizeH="0" baseline="0" noProof="0" dirty="0" smtClean="0">
                          <a:ln>
                            <a:noFill/>
                          </a:ln>
                          <a:solidFill>
                            <a:schemeClr val="bg1"/>
                          </a:solidFill>
                          <a:effectLst/>
                          <a:uLnTx/>
                          <a:uFillTx/>
                          <a:latin typeface="+mn-lt"/>
                        </a:rPr>
                        <a:t> for clicking an HTML </a:t>
                      </a:r>
                      <a:r>
                        <a:rPr kumimoji="0" lang="en-US" sz="900" b="1" i="0" u="none" strike="noStrike" kern="1200" cap="none" spc="0" normalizeH="0" baseline="0" noProof="0" dirty="0" smtClean="0">
                          <a:ln>
                            <a:noFill/>
                          </a:ln>
                          <a:solidFill>
                            <a:schemeClr val="bg1"/>
                          </a:solidFill>
                          <a:effectLst/>
                          <a:uLnTx/>
                          <a:uFillTx/>
                          <a:latin typeface="+mn-lt"/>
                        </a:rPr>
                        <a:t>&lt;</a:t>
                      </a:r>
                      <a:r>
                        <a:rPr kumimoji="0" lang="en-US" sz="900" b="1" i="0" u="none" strike="noStrike" kern="1200" cap="none" spc="0" normalizeH="0" baseline="0" noProof="0" dirty="0" err="1" smtClean="0">
                          <a:ln>
                            <a:noFill/>
                          </a:ln>
                          <a:solidFill>
                            <a:schemeClr val="bg1"/>
                          </a:solidFill>
                          <a:effectLst/>
                          <a:uLnTx/>
                          <a:uFillTx/>
                          <a:latin typeface="+mn-lt"/>
                        </a:rPr>
                        <a:t>img</a:t>
                      </a:r>
                      <a:r>
                        <a:rPr kumimoji="0" lang="en-US" sz="900" b="0" i="0" u="none" strike="noStrike" kern="1200" cap="none" spc="0" normalizeH="0" baseline="0" noProof="0" dirty="0" smtClean="0">
                          <a:ln>
                            <a:noFill/>
                          </a:ln>
                          <a:solidFill>
                            <a:schemeClr val="bg1"/>
                          </a:solidFill>
                          <a:effectLst/>
                          <a:uLnTx/>
                          <a:uFillTx/>
                          <a:latin typeface="+mn-lt"/>
                        </a:rPr>
                        <a:t> </a:t>
                      </a:r>
                      <a:r>
                        <a:rPr kumimoji="0" lang="en-US" sz="900" b="0" i="0" u="none" strike="noStrike" kern="1200" cap="none" spc="0" normalizeH="0" baseline="0" noProof="0" dirty="0" err="1" smtClean="0">
                          <a:ln>
                            <a:noFill/>
                          </a:ln>
                          <a:solidFill>
                            <a:schemeClr val="bg1"/>
                          </a:solidFill>
                          <a:effectLst/>
                          <a:uLnTx/>
                          <a:uFillTx/>
                          <a:latin typeface="+mn-lt"/>
                        </a:rPr>
                        <a:t>href</a:t>
                      </a:r>
                      <a:r>
                        <a:rPr kumimoji="0" lang="en-US" sz="900" b="0" i="0" u="none" strike="noStrike" kern="1200" cap="none" spc="0" normalizeH="0" baseline="0" noProof="0" dirty="0" smtClean="0">
                          <a:ln>
                            <a:noFill/>
                          </a:ln>
                          <a:solidFill>
                            <a:schemeClr val="bg1"/>
                          </a:solidFill>
                          <a:effectLst/>
                          <a:uLnTx/>
                          <a:uFillTx/>
                          <a:latin typeface="+mn-lt"/>
                        </a:rPr>
                        <a:t>= link. </a:t>
                      </a:r>
                      <a:r>
                        <a:rPr kumimoji="0" lang="en-US" sz="900" b="1" i="0" u="none" strike="noStrike" kern="1200" cap="none" spc="0" normalizeH="0" baseline="0" noProof="0" dirty="0" err="1" smtClean="0">
                          <a:ln>
                            <a:noFill/>
                          </a:ln>
                          <a:solidFill>
                            <a:schemeClr val="bg1"/>
                          </a:solidFill>
                          <a:effectLst/>
                          <a:uLnTx/>
                          <a:uFillTx/>
                          <a:latin typeface="+mn-lt"/>
                        </a:rPr>
                        <a:t>web_submit_form</a:t>
                      </a:r>
                      <a:r>
                        <a:rPr kumimoji="0" lang="en-US" sz="900" b="0" i="0" u="none" strike="noStrike" kern="1200" cap="none" spc="0" normalizeH="0" baseline="0" noProof="0" dirty="0" smtClean="0">
                          <a:ln>
                            <a:noFill/>
                          </a:ln>
                          <a:solidFill>
                            <a:schemeClr val="bg1"/>
                          </a:solidFill>
                          <a:effectLst/>
                          <a:uLnTx/>
                          <a:uFillTx/>
                          <a:latin typeface="+mn-lt"/>
                        </a:rPr>
                        <a:t> for pressing "submit" of a GET or PUT form obtained in the context of a previous operation — perhaps recorded by </a:t>
                      </a:r>
                      <a:r>
                        <a:rPr kumimoji="0" lang="en-US" sz="900" b="0" i="0" u="none" strike="noStrike" kern="1200" cap="none" spc="0" normalizeH="0" baseline="0" noProof="0" dirty="0" err="1" smtClean="0">
                          <a:ln>
                            <a:noFill/>
                          </a:ln>
                          <a:solidFill>
                            <a:schemeClr val="bg1"/>
                          </a:solidFill>
                          <a:effectLst/>
                          <a:uLnTx/>
                          <a:uFillTx/>
                          <a:latin typeface="+mn-lt"/>
                        </a:rPr>
                        <a:t>VuGen</a:t>
                      </a:r>
                      <a:r>
                        <a:rPr kumimoji="0" lang="en-US" sz="900" b="0" i="0" u="none" strike="noStrike" kern="1200" cap="none" spc="0" normalizeH="0" baseline="0" noProof="0" dirty="0" smtClean="0">
                          <a:ln>
                            <a:noFill/>
                          </a:ln>
                          <a:solidFill>
                            <a:schemeClr val="bg1"/>
                          </a:solidFill>
                          <a:effectLst/>
                          <a:uLnTx/>
                          <a:uFillTx/>
                          <a:latin typeface="+mn-lt"/>
                        </a:rPr>
                        <a:t> in HTML-based recording mode. </a:t>
                      </a:r>
                      <a:r>
                        <a:rPr kumimoji="0" lang="en-US" sz="900" b="1" i="0" u="none" strike="noStrike" kern="1200" cap="none" spc="0" normalizeH="0" baseline="0" noProof="0" dirty="0" err="1" smtClean="0">
                          <a:ln>
                            <a:noFill/>
                          </a:ln>
                          <a:solidFill>
                            <a:schemeClr val="bg1"/>
                          </a:solidFill>
                          <a:effectLst/>
                          <a:uLnTx/>
                          <a:uFillTx/>
                          <a:latin typeface="+mn-lt"/>
                        </a:rPr>
                        <a:t>web_submit_data</a:t>
                      </a:r>
                      <a:r>
                        <a:rPr kumimoji="0" lang="en-US" sz="900" b="0" i="0" u="none" strike="noStrike" kern="1200" cap="none" spc="0" normalizeH="0" baseline="0" noProof="0" dirty="0" smtClean="0">
                          <a:ln>
                            <a:noFill/>
                          </a:ln>
                          <a:solidFill>
                            <a:schemeClr val="bg1"/>
                          </a:solidFill>
                          <a:effectLst/>
                          <a:uLnTx/>
                          <a:uFillTx/>
                          <a:latin typeface="+mn-lt"/>
                        </a:rPr>
                        <a:t> for pressing "submit" of a GET or PUT form without the context of a previous operation — perhaps recorded by </a:t>
                      </a:r>
                      <a:r>
                        <a:rPr kumimoji="0" lang="en-US" sz="900" b="0" i="0" u="none" strike="noStrike" kern="1200" cap="none" spc="0" normalizeH="0" baseline="0" noProof="0" dirty="0" err="1" smtClean="0">
                          <a:ln>
                            <a:noFill/>
                          </a:ln>
                          <a:solidFill>
                            <a:schemeClr val="bg1"/>
                          </a:solidFill>
                          <a:effectLst/>
                          <a:uLnTx/>
                          <a:uFillTx/>
                          <a:latin typeface="+mn-lt"/>
                        </a:rPr>
                        <a:t>VuGen</a:t>
                      </a:r>
                      <a:r>
                        <a:rPr kumimoji="0" lang="en-US" sz="900" b="0" i="0" u="none" strike="noStrike" kern="1200" cap="none" spc="0" normalizeH="0" baseline="0" noProof="0" dirty="0" smtClean="0">
                          <a:ln>
                            <a:noFill/>
                          </a:ln>
                          <a:solidFill>
                            <a:schemeClr val="bg1"/>
                          </a:solidFill>
                          <a:effectLst/>
                          <a:uLnTx/>
                          <a:uFillTx/>
                          <a:latin typeface="+mn-lt"/>
                        </a:rPr>
                        <a:t> in URL-based recording mode or in HTML-based recording mode with the "A script containing explicit URLs only" option checked.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URL steps (</a:t>
                      </a:r>
                      <a:r>
                        <a:rPr kumimoji="0" lang="en-US" sz="900" b="0" i="0" u="none" strike="noStrike" kern="1200" cap="none" spc="0" normalizeH="0" baseline="0" noProof="0" dirty="0" err="1" smtClean="0">
                          <a:ln>
                            <a:noFill/>
                          </a:ln>
                          <a:solidFill>
                            <a:schemeClr val="bg1"/>
                          </a:solidFill>
                          <a:effectLst/>
                          <a:uLnTx/>
                          <a:uFillTx/>
                          <a:latin typeface="+mn-lt"/>
                        </a:rPr>
                        <a:t>web_url</a:t>
                      </a:r>
                      <a:r>
                        <a:rPr kumimoji="0" lang="en-US" sz="900" b="0" i="0" u="none" strike="noStrike" kern="1200" cap="none" spc="0" normalizeH="0" baseline="0" noProof="0" dirty="0" smtClean="0">
                          <a:ln>
                            <a:noFill/>
                          </a:ln>
                          <a:solidFill>
                            <a:schemeClr val="bg1"/>
                          </a:solidFill>
                          <a:effectLst/>
                          <a:uLnTx/>
                          <a:uFillTx/>
                          <a:latin typeface="+mn-lt"/>
                        </a:rPr>
                        <a:t> statements), or in the case of forms, as </a:t>
                      </a:r>
                      <a:r>
                        <a:rPr kumimoji="0" lang="en-US" sz="900" b="0" i="0" u="none" strike="noStrike" kern="1200" cap="none" spc="0" normalizeH="0" baseline="0" noProof="0" dirty="0" err="1" smtClean="0">
                          <a:ln>
                            <a:noFill/>
                          </a:ln>
                          <a:solidFill>
                            <a:schemeClr val="bg1"/>
                          </a:solidFill>
                          <a:effectLst/>
                          <a:uLnTx/>
                          <a:uFillTx/>
                          <a:latin typeface="+mn-lt"/>
                        </a:rPr>
                        <a:t>web_submit_data</a:t>
                      </a:r>
                      <a:r>
                        <a:rPr kumimoji="0" lang="en-US" sz="900" b="0" i="0" u="none" strike="noStrike" kern="1200" cap="none" spc="0" normalizeH="0" baseline="0" noProof="0" dirty="0" smtClean="0">
                          <a:ln>
                            <a:noFill/>
                          </a:ln>
                          <a:solidFill>
                            <a:schemeClr val="bg1"/>
                          </a:solidFill>
                          <a:effectLst/>
                          <a:uLnTx/>
                          <a:uFillTx/>
                          <a:latin typeface="+mn-lt"/>
                        </a:rPr>
                        <a:t>. It does not generate the </a:t>
                      </a:r>
                      <a:r>
                        <a:rPr kumimoji="0" lang="en-US" sz="900" b="0" i="0" u="none" strike="noStrike" kern="1200" cap="none" spc="0" normalizeH="0" baseline="0" noProof="0" dirty="0" err="1" smtClean="0">
                          <a:ln>
                            <a:noFill/>
                          </a:ln>
                          <a:solidFill>
                            <a:schemeClr val="bg1"/>
                          </a:solidFill>
                          <a:effectLst/>
                          <a:uLnTx/>
                          <a:uFillTx/>
                          <a:latin typeface="+mn-lt"/>
                        </a:rPr>
                        <a:t>web_link</a:t>
                      </a:r>
                      <a:r>
                        <a:rPr kumimoji="0" lang="en-US" sz="900" b="0" i="0" u="none" strike="noStrike" kern="1200" cap="none" spc="0" normalizeH="0" baseline="0" noProof="0" dirty="0" smtClean="0">
                          <a:ln>
                            <a:noFill/>
                          </a:ln>
                          <a:solidFill>
                            <a:schemeClr val="bg1"/>
                          </a:solidFill>
                          <a:effectLst/>
                          <a:uLnTx/>
                          <a:uFillTx/>
                          <a:latin typeface="+mn-lt"/>
                        </a:rPr>
                        <a:t>, </a:t>
                      </a:r>
                      <a:r>
                        <a:rPr kumimoji="0" lang="en-US" sz="900" b="0" i="0" u="none" strike="noStrike" kern="1200" cap="none" spc="0" normalizeH="0" baseline="0" noProof="0" dirty="0" err="1" smtClean="0">
                          <a:ln>
                            <a:noFill/>
                          </a:ln>
                          <a:solidFill>
                            <a:schemeClr val="bg1"/>
                          </a:solidFill>
                          <a:effectLst/>
                          <a:uLnTx/>
                          <a:uFillTx/>
                          <a:latin typeface="+mn-lt"/>
                        </a:rPr>
                        <a:t>web_image</a:t>
                      </a:r>
                      <a:r>
                        <a:rPr kumimoji="0" lang="en-US" sz="900" b="0" i="0" u="none" strike="noStrike" kern="1200" cap="none" spc="0" normalizeH="0" baseline="0" noProof="0" dirty="0" smtClean="0">
                          <a:ln>
                            <a:noFill/>
                          </a:ln>
                          <a:solidFill>
                            <a:schemeClr val="bg1"/>
                          </a:solidFill>
                          <a:effectLst/>
                          <a:uLnTx/>
                          <a:uFillTx/>
                          <a:latin typeface="+mn-lt"/>
                        </a:rPr>
                        <a:t>, and </a:t>
                      </a:r>
                      <a:r>
                        <a:rPr kumimoji="0" lang="en-US" sz="900" b="0" i="0" u="none" strike="noStrike" kern="1200" cap="none" spc="0" normalizeH="0" baseline="0" noProof="0" dirty="0" err="1" smtClean="0">
                          <a:ln>
                            <a:noFill/>
                          </a:ln>
                          <a:solidFill>
                            <a:schemeClr val="bg1"/>
                          </a:solidFill>
                          <a:effectLst/>
                          <a:uLnTx/>
                          <a:uFillTx/>
                          <a:latin typeface="+mn-lt"/>
                        </a:rPr>
                        <a:t>web_submit_form</a:t>
                      </a:r>
                      <a:r>
                        <a:rPr kumimoji="0" lang="en-US" sz="900" b="0" i="0" u="none" strike="noStrike" kern="1200" cap="none" spc="0" normalizeH="0" baseline="0" noProof="0" dirty="0" smtClean="0">
                          <a:ln>
                            <a:noFill/>
                          </a:ln>
                          <a:solidFill>
                            <a:schemeClr val="bg1"/>
                          </a:solidFill>
                          <a:effectLst/>
                          <a:uLnTx/>
                          <a:uFillTx/>
                          <a:latin typeface="+mn-lt"/>
                        </a:rPr>
                        <a:t> functions, nor does it record frames.</a:t>
                      </a:r>
                    </a:p>
                  </a:txBody>
                  <a:tcPr/>
                </a:tc>
              </a:tr>
              <a:tr h="35619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Very Intuitive and easy to understand</a:t>
                      </a:r>
                    </a:p>
                  </a:txBody>
                  <a:tcPr/>
                </a:tc>
                <a:tc>
                  <a:txBody>
                    <a:bodyPr/>
                    <a:lstStyle/>
                    <a:p>
                      <a:r>
                        <a:rPr kumimoji="0" lang="en-US" sz="900" b="0" i="0" u="none" strike="noStrike" kern="1200" cap="none" spc="0" normalizeH="0" baseline="0" noProof="0" dirty="0" smtClean="0">
                          <a:ln>
                            <a:noFill/>
                          </a:ln>
                          <a:solidFill>
                            <a:schemeClr val="bg1"/>
                          </a:solidFill>
                          <a:effectLst/>
                          <a:uLnTx/>
                          <a:uFillTx/>
                          <a:latin typeface="+mn-lt"/>
                        </a:rPr>
                        <a:t>Intuitive and easy to understand</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Not as Intuitive and easy to understand</a:t>
                      </a:r>
                    </a:p>
                  </a:txBody>
                  <a:tcPr/>
                </a:tc>
              </a:tr>
              <a:tr h="489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smtClean="0">
                        <a:ln>
                          <a:noFill/>
                        </a:ln>
                        <a:solidFill>
                          <a:schemeClr val="bg1"/>
                        </a:solidFill>
                        <a:effectLst/>
                        <a:uLnTx/>
                        <a:uFillTx/>
                        <a:latin typeface="+mn-lt"/>
                      </a:endParaRPr>
                    </a:p>
                  </a:txBody>
                  <a:tcPr/>
                </a:tc>
                <a:tc>
                  <a:txBody>
                    <a:bodyPr/>
                    <a:lstStyle/>
                    <a:p>
                      <a:r>
                        <a:rPr kumimoji="0" lang="en-US" sz="900" b="0" i="0" u="none" strike="noStrike" kern="1200" cap="none" spc="0" normalizeH="0" baseline="0" noProof="0" dirty="0" smtClean="0">
                          <a:ln>
                            <a:noFill/>
                          </a:ln>
                          <a:solidFill>
                            <a:schemeClr val="bg1"/>
                          </a:solidFill>
                          <a:effectLst/>
                          <a:uLnTx/>
                          <a:uFillTx/>
                          <a:latin typeface="+mn-lt"/>
                        </a:rPr>
                        <a:t>Scalable</a:t>
                      </a:r>
                    </a:p>
                  </a:txBody>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solidFill>
                          <a:effectLst/>
                          <a:uLnTx/>
                          <a:uFillTx/>
                          <a:latin typeface="+mn-lt"/>
                        </a:rPr>
                        <a:t>More scalable and effective  for creating  a load test</a:t>
                      </a:r>
                    </a:p>
                  </a:txBody>
                  <a:tcPr/>
                </a:tc>
              </a:tr>
            </a:tbl>
          </a:graphicData>
        </a:graphic>
      </p:graphicFrame>
      <p:sp>
        <p:nvSpPr>
          <p:cNvPr id="7" name="Rectangle 6"/>
          <p:cNvSpPr/>
          <p:nvPr/>
        </p:nvSpPr>
        <p:spPr>
          <a:xfrm>
            <a:off x="990600" y="1524000"/>
            <a:ext cx="7543800" cy="584775"/>
          </a:xfrm>
          <a:prstGeom prst="rect">
            <a:avLst/>
          </a:prstGeom>
        </p:spPr>
        <p:txBody>
          <a:bodyPr wrap="square">
            <a:spAutoFit/>
          </a:bodyPr>
          <a:lstStyle/>
          <a:p>
            <a:pPr algn="just"/>
            <a:r>
              <a:rPr lang="en-US" sz="1600" dirty="0"/>
              <a:t>By selecting a recording level, you specify what information to record and which functions to use when generating a </a:t>
            </a:r>
            <a:r>
              <a:rPr lang="en-US" sz="1600" dirty="0" err="1"/>
              <a:t>Vuser</a:t>
            </a:r>
            <a:r>
              <a:rPr lang="en-US" sz="1600" dirty="0"/>
              <a:t> script -</a:t>
            </a:r>
            <a:endParaRPr lang="en-GB" sz="1600" b="1" dirty="0"/>
          </a:p>
        </p:txBody>
      </p:sp>
    </p:spTree>
    <p:extLst>
      <p:ext uri="{BB962C8B-B14F-4D97-AF65-F5344CB8AC3E}">
        <p14:creationId xmlns:p14="http://schemas.microsoft.com/office/powerpoint/2010/main" val="1750436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Recording Options</a:t>
            </a:r>
            <a:br>
              <a:rPr lang="en-GB" dirty="0"/>
            </a:br>
            <a:r>
              <a:rPr lang="en-GB" sz="3200" dirty="0"/>
              <a:t>Recording </a:t>
            </a:r>
            <a:r>
              <a:rPr lang="en-GB" sz="3200" dirty="0" smtClean="0"/>
              <a:t>Levels – HTML based</a:t>
            </a:r>
            <a:endParaRPr lang="en-GB"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5417" y="1828800"/>
            <a:ext cx="6172807" cy="4733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3276600"/>
            <a:ext cx="2209800" cy="923330"/>
          </a:xfrm>
          <a:prstGeom prst="rect">
            <a:avLst/>
          </a:prstGeom>
          <a:solidFill>
            <a:schemeClr val="tx1">
              <a:lumMod val="95000"/>
            </a:schemeClr>
          </a:solidFill>
          <a:ln>
            <a:solidFill>
              <a:schemeClr val="bg1">
                <a:lumMod val="65000"/>
                <a:lumOff val="35000"/>
              </a:schemeClr>
            </a:solidFill>
          </a:ln>
        </p:spPr>
        <p:txBody>
          <a:bodyPr wrap="square">
            <a:spAutoFit/>
          </a:bodyPr>
          <a:lstStyle/>
          <a:p>
            <a:pPr algn="just"/>
            <a:r>
              <a:rPr lang="en-US" sz="900" dirty="0">
                <a:solidFill>
                  <a:schemeClr val="bg1"/>
                </a:solidFill>
              </a:rPr>
              <a:t>If you checked </a:t>
            </a:r>
            <a:r>
              <a:rPr lang="en-US" sz="900" dirty="0" smtClean="0">
                <a:solidFill>
                  <a:schemeClr val="bg1"/>
                </a:solidFill>
              </a:rPr>
              <a:t>it, </a:t>
            </a:r>
            <a:r>
              <a:rPr lang="en-US" sz="900" dirty="0">
                <a:solidFill>
                  <a:schemeClr val="bg1"/>
                </a:solidFill>
              </a:rPr>
              <a:t>you will invoke URL-based script recording of only </a:t>
            </a:r>
            <a:r>
              <a:rPr lang="en-US" sz="900" dirty="0" err="1">
                <a:solidFill>
                  <a:schemeClr val="bg1"/>
                </a:solidFill>
              </a:rPr>
              <a:t>web_url</a:t>
            </a:r>
            <a:r>
              <a:rPr lang="en-US" sz="900" dirty="0">
                <a:solidFill>
                  <a:schemeClr val="bg1"/>
                </a:solidFill>
              </a:rPr>
              <a:t> or </a:t>
            </a:r>
            <a:r>
              <a:rPr lang="en-US" sz="900" dirty="0" err="1">
                <a:solidFill>
                  <a:schemeClr val="bg1"/>
                </a:solidFill>
              </a:rPr>
              <a:t>web_submit_data</a:t>
            </a:r>
            <a:r>
              <a:rPr lang="en-US" sz="900" dirty="0">
                <a:solidFill>
                  <a:schemeClr val="bg1"/>
                </a:solidFill>
              </a:rPr>
              <a:t> functions, not </a:t>
            </a:r>
            <a:r>
              <a:rPr lang="en-US" sz="900" dirty="0" err="1">
                <a:solidFill>
                  <a:schemeClr val="bg1"/>
                </a:solidFill>
              </a:rPr>
              <a:t>web_link</a:t>
            </a:r>
            <a:r>
              <a:rPr lang="en-US" sz="900" dirty="0">
                <a:solidFill>
                  <a:schemeClr val="bg1"/>
                </a:solidFill>
              </a:rPr>
              <a:t> or </a:t>
            </a:r>
            <a:r>
              <a:rPr lang="en-US" sz="900" dirty="0" err="1">
                <a:solidFill>
                  <a:schemeClr val="bg1"/>
                </a:solidFill>
              </a:rPr>
              <a:t>web_image</a:t>
            </a:r>
            <a:r>
              <a:rPr lang="en-US" sz="900" dirty="0">
                <a:solidFill>
                  <a:schemeClr val="bg1"/>
                </a:solidFill>
              </a:rPr>
              <a:t> functions or Non-HTML elements which include applets, XML, ActiveX elements, or </a:t>
            </a:r>
            <a:r>
              <a:rPr lang="en-US" sz="900" dirty="0" err="1">
                <a:solidFill>
                  <a:schemeClr val="bg1"/>
                </a:solidFill>
              </a:rPr>
              <a:t>javascript</a:t>
            </a:r>
            <a:r>
              <a:rPr lang="en-US" sz="900" dirty="0">
                <a:solidFill>
                  <a:schemeClr val="bg1"/>
                </a:solidFill>
              </a:rPr>
              <a:t>. </a:t>
            </a:r>
          </a:p>
        </p:txBody>
      </p:sp>
      <p:cxnSp>
        <p:nvCxnSpPr>
          <p:cNvPr id="6" name="Straight Connector 5"/>
          <p:cNvCxnSpPr/>
          <p:nvPr/>
        </p:nvCxnSpPr>
        <p:spPr>
          <a:xfrm flipV="1">
            <a:off x="2590800" y="3733800"/>
            <a:ext cx="1676400" cy="304800"/>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p:cNvSpPr/>
          <p:nvPr/>
        </p:nvSpPr>
        <p:spPr>
          <a:xfrm>
            <a:off x="6438899" y="4114800"/>
            <a:ext cx="2209800" cy="1200329"/>
          </a:xfrm>
          <a:prstGeom prst="rect">
            <a:avLst/>
          </a:prstGeom>
          <a:solidFill>
            <a:schemeClr val="tx1">
              <a:lumMod val="95000"/>
            </a:schemeClr>
          </a:solidFill>
          <a:ln>
            <a:solidFill>
              <a:schemeClr val="bg1">
                <a:lumMod val="65000"/>
                <a:lumOff val="35000"/>
              </a:schemeClr>
            </a:solidFill>
          </a:ln>
        </p:spPr>
        <p:txBody>
          <a:bodyPr wrap="square">
            <a:spAutoFit/>
          </a:bodyPr>
          <a:lstStyle/>
          <a:p>
            <a:pPr algn="just"/>
            <a:r>
              <a:rPr lang="en-US" sz="900" dirty="0">
                <a:solidFill>
                  <a:schemeClr val="bg1"/>
                </a:solidFill>
              </a:rPr>
              <a:t>Does not generate a new function for each of the non HTML-generated resources. It lists all resources as arguments of the relevant functions, such as </a:t>
            </a:r>
            <a:r>
              <a:rPr lang="en-US" sz="900" dirty="0" err="1">
                <a:solidFill>
                  <a:schemeClr val="bg1"/>
                </a:solidFill>
              </a:rPr>
              <a:t>web_url</a:t>
            </a:r>
            <a:r>
              <a:rPr lang="en-US" sz="900" dirty="0">
                <a:solidFill>
                  <a:schemeClr val="bg1"/>
                </a:solidFill>
              </a:rPr>
              <a:t>, </a:t>
            </a:r>
            <a:r>
              <a:rPr lang="en-US" sz="900" dirty="0" err="1">
                <a:solidFill>
                  <a:schemeClr val="bg1"/>
                </a:solidFill>
              </a:rPr>
              <a:t>web_link</a:t>
            </a:r>
            <a:r>
              <a:rPr lang="en-US" sz="900" dirty="0">
                <a:solidFill>
                  <a:schemeClr val="bg1"/>
                </a:solidFill>
              </a:rPr>
              <a:t>, and </a:t>
            </a:r>
            <a:r>
              <a:rPr lang="en-US" sz="900" dirty="0" err="1">
                <a:solidFill>
                  <a:schemeClr val="bg1"/>
                </a:solidFill>
              </a:rPr>
              <a:t>web_submit_data</a:t>
            </a:r>
            <a:r>
              <a:rPr lang="en-US" sz="900" dirty="0">
                <a:solidFill>
                  <a:schemeClr val="bg1"/>
                </a:solidFill>
              </a:rPr>
              <a:t>. The resources, arguments of the Web functions, are indicated by the EXTRARES flag.</a:t>
            </a:r>
          </a:p>
        </p:txBody>
      </p:sp>
      <p:cxnSp>
        <p:nvCxnSpPr>
          <p:cNvPr id="8" name="Straight Connector 7"/>
          <p:cNvCxnSpPr/>
          <p:nvPr/>
        </p:nvCxnSpPr>
        <p:spPr>
          <a:xfrm>
            <a:off x="5571820" y="4199930"/>
            <a:ext cx="867079"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81000" y="4876800"/>
            <a:ext cx="2209800" cy="1200329"/>
          </a:xfrm>
          <a:prstGeom prst="rect">
            <a:avLst/>
          </a:prstGeom>
          <a:solidFill>
            <a:schemeClr val="tx1">
              <a:lumMod val="95000"/>
            </a:schemeClr>
          </a:solidFill>
          <a:ln>
            <a:solidFill>
              <a:schemeClr val="bg1">
                <a:lumMod val="65000"/>
                <a:lumOff val="35000"/>
              </a:schemeClr>
            </a:solidFill>
          </a:ln>
        </p:spPr>
        <p:txBody>
          <a:bodyPr wrap="square">
            <a:spAutoFit/>
          </a:bodyPr>
          <a:lstStyle/>
          <a:p>
            <a:r>
              <a:rPr lang="en-US" sz="900" dirty="0">
                <a:solidFill>
                  <a:schemeClr val="bg1"/>
                </a:solidFill>
              </a:rPr>
              <a:t>Creates a new function for each one of the non HTML-generated resources and does not include them as items in the page's functions (such as </a:t>
            </a:r>
            <a:r>
              <a:rPr lang="en-US" sz="900" b="1" dirty="0" err="1">
                <a:solidFill>
                  <a:schemeClr val="bg1"/>
                </a:solidFill>
              </a:rPr>
              <a:t>web_url</a:t>
            </a:r>
            <a:r>
              <a:rPr lang="en-US" sz="900" b="1" dirty="0">
                <a:solidFill>
                  <a:schemeClr val="bg1"/>
                </a:solidFill>
              </a:rPr>
              <a:t> </a:t>
            </a:r>
            <a:r>
              <a:rPr lang="en-US" sz="900" dirty="0">
                <a:solidFill>
                  <a:schemeClr val="bg1"/>
                </a:solidFill>
              </a:rPr>
              <a:t>and</a:t>
            </a:r>
            <a:r>
              <a:rPr lang="en-US" sz="900" b="1" dirty="0">
                <a:solidFill>
                  <a:schemeClr val="bg1"/>
                </a:solidFill>
              </a:rPr>
              <a:t> </a:t>
            </a:r>
            <a:r>
              <a:rPr lang="en-US" sz="900" b="1" dirty="0" err="1">
                <a:solidFill>
                  <a:schemeClr val="bg1"/>
                </a:solidFill>
              </a:rPr>
              <a:t>web_link</a:t>
            </a:r>
            <a:r>
              <a:rPr lang="en-US" sz="900" dirty="0">
                <a:solidFill>
                  <a:schemeClr val="bg1"/>
                </a:solidFill>
              </a:rPr>
              <a:t>). All of the </a:t>
            </a:r>
            <a:r>
              <a:rPr lang="en-US" sz="900" b="1" dirty="0" err="1">
                <a:solidFill>
                  <a:schemeClr val="bg1"/>
                </a:solidFill>
              </a:rPr>
              <a:t>web_url</a:t>
            </a:r>
            <a:r>
              <a:rPr lang="en-US" sz="900" dirty="0">
                <a:solidFill>
                  <a:schemeClr val="bg1"/>
                </a:solidFill>
              </a:rPr>
              <a:t> functions generated for a resource are placed in a concurrent group (surrounded by </a:t>
            </a:r>
            <a:r>
              <a:rPr lang="en-US" sz="900" b="1" dirty="0" err="1">
                <a:solidFill>
                  <a:schemeClr val="bg1"/>
                </a:solidFill>
              </a:rPr>
              <a:t>web_concurrent_start</a:t>
            </a:r>
            <a:r>
              <a:rPr lang="en-US" sz="900" dirty="0">
                <a:solidFill>
                  <a:schemeClr val="bg1"/>
                </a:solidFill>
              </a:rPr>
              <a:t> and </a:t>
            </a:r>
            <a:r>
              <a:rPr lang="en-US" sz="900" b="1" dirty="0" err="1">
                <a:solidFill>
                  <a:schemeClr val="bg1"/>
                </a:solidFill>
              </a:rPr>
              <a:t>web_concurrent_end</a:t>
            </a:r>
            <a:r>
              <a:rPr lang="en-US" sz="900" dirty="0">
                <a:solidFill>
                  <a:schemeClr val="bg1"/>
                </a:solidFill>
              </a:rPr>
              <a:t>).</a:t>
            </a:r>
            <a:endParaRPr lang="en-GB" sz="900" dirty="0">
              <a:solidFill>
                <a:schemeClr val="bg1"/>
              </a:solidFill>
            </a:endParaRPr>
          </a:p>
        </p:txBody>
      </p:sp>
      <p:cxnSp>
        <p:nvCxnSpPr>
          <p:cNvPr id="14" name="Straight Connector 13"/>
          <p:cNvCxnSpPr/>
          <p:nvPr/>
        </p:nvCxnSpPr>
        <p:spPr>
          <a:xfrm flipV="1">
            <a:off x="2590800" y="4419600"/>
            <a:ext cx="1600200" cy="68580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26983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Recording Options</a:t>
            </a:r>
            <a:br>
              <a:rPr lang="en-US" dirty="0" smtClean="0"/>
            </a:br>
            <a:r>
              <a:rPr lang="en-US" sz="3200" dirty="0" smtClean="0"/>
              <a:t>HTTP Properties - Advanced</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286000"/>
            <a:ext cx="5569658"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267200" y="2413338"/>
            <a:ext cx="4572000" cy="507831"/>
          </a:xfrm>
          <a:prstGeom prst="rect">
            <a:avLst/>
          </a:prstGeom>
          <a:solidFill>
            <a:schemeClr val="tx1">
              <a:lumMod val="95000"/>
            </a:schemeClr>
          </a:solidFill>
          <a:ln>
            <a:solidFill>
              <a:schemeClr val="bg1">
                <a:lumMod val="65000"/>
                <a:lumOff val="35000"/>
              </a:schemeClr>
            </a:solidFill>
          </a:ln>
        </p:spPr>
        <p:txBody>
          <a:bodyPr>
            <a:spAutoFit/>
          </a:bodyPr>
          <a:lstStyle/>
          <a:p>
            <a:r>
              <a:rPr lang="en-US" sz="900" dirty="0">
                <a:solidFill>
                  <a:schemeClr val="bg1"/>
                </a:solidFill>
              </a:rPr>
              <a:t>more accurately emulate a new user beginning a browsing session. This option resets the HTML context, so that a context-less function is always recorded in the beginning of the action. It also clears the cache and resets the user names and passwords.</a:t>
            </a:r>
            <a:endParaRPr lang="en-GB" sz="900" dirty="0">
              <a:solidFill>
                <a:schemeClr val="bg1"/>
              </a:solidFill>
            </a:endParaRPr>
          </a:p>
        </p:txBody>
      </p:sp>
      <p:cxnSp>
        <p:nvCxnSpPr>
          <p:cNvPr id="6" name="Straight Connector 5"/>
          <p:cNvCxnSpPr>
            <a:endCxn id="4" idx="1"/>
          </p:cNvCxnSpPr>
          <p:nvPr/>
        </p:nvCxnSpPr>
        <p:spPr>
          <a:xfrm flipV="1">
            <a:off x="3505200" y="2667254"/>
            <a:ext cx="762000" cy="152146"/>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267200" y="2895600"/>
            <a:ext cx="4572000" cy="400110"/>
          </a:xfrm>
          <a:prstGeom prst="rect">
            <a:avLst/>
          </a:prstGeom>
          <a:solidFill>
            <a:schemeClr val="tx1">
              <a:lumMod val="95000"/>
            </a:schemeClr>
          </a:solidFill>
          <a:ln>
            <a:solidFill>
              <a:schemeClr val="bg1">
                <a:lumMod val="65000"/>
                <a:lumOff val="35000"/>
              </a:schemeClr>
            </a:solidFill>
          </a:ln>
        </p:spPr>
        <p:txBody>
          <a:bodyPr>
            <a:spAutoFit/>
          </a:bodyPr>
          <a:lstStyle/>
          <a:p>
            <a:r>
              <a:rPr lang="en-US" sz="1000" dirty="0">
                <a:solidFill>
                  <a:schemeClr val="bg1"/>
                </a:solidFill>
              </a:rPr>
              <a:t>Saves a local copy of the snapshot resources during record and replay, thereby creating snapshots more accurately and displaying them quicker.</a:t>
            </a:r>
            <a:endParaRPr lang="en-US" sz="1000" dirty="0">
              <a:solidFill>
                <a:schemeClr val="bg1"/>
              </a:solidFill>
              <a:effectLst/>
            </a:endParaRPr>
          </a:p>
        </p:txBody>
      </p:sp>
      <p:cxnSp>
        <p:nvCxnSpPr>
          <p:cNvPr id="10" name="Straight Connector 9"/>
          <p:cNvCxnSpPr>
            <a:endCxn id="7" idx="1"/>
          </p:cNvCxnSpPr>
          <p:nvPr/>
        </p:nvCxnSpPr>
        <p:spPr>
          <a:xfrm>
            <a:off x="3505200" y="3048000"/>
            <a:ext cx="762000" cy="47655"/>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267200" y="3409890"/>
            <a:ext cx="4572000" cy="400110"/>
          </a:xfrm>
          <a:prstGeom prst="rect">
            <a:avLst/>
          </a:prstGeom>
          <a:solidFill>
            <a:schemeClr val="tx1">
              <a:lumMod val="95000"/>
            </a:schemeClr>
          </a:solidFill>
          <a:ln>
            <a:solidFill>
              <a:schemeClr val="bg1">
                <a:lumMod val="65000"/>
                <a:lumOff val="35000"/>
              </a:schemeClr>
            </a:solidFill>
          </a:ln>
        </p:spPr>
        <p:txBody>
          <a:bodyPr>
            <a:spAutoFit/>
          </a:bodyPr>
          <a:lstStyle/>
          <a:p>
            <a:r>
              <a:rPr lang="en-US" sz="1000" dirty="0">
                <a:solidFill>
                  <a:schemeClr val="bg1"/>
                </a:solidFill>
              </a:rPr>
              <a:t>enable this option only on non-English UTF-8 encoded pages. The recorded site's language must match the operating system language.</a:t>
            </a:r>
            <a:endParaRPr lang="en-GB" sz="1000" dirty="0">
              <a:solidFill>
                <a:schemeClr val="bg1"/>
              </a:solidFill>
            </a:endParaRPr>
          </a:p>
        </p:txBody>
      </p:sp>
      <p:sp>
        <p:nvSpPr>
          <p:cNvPr id="12" name="Rectangle 11"/>
          <p:cNvSpPr/>
          <p:nvPr/>
        </p:nvSpPr>
        <p:spPr>
          <a:xfrm>
            <a:off x="4267200" y="3810000"/>
            <a:ext cx="4572000" cy="784830"/>
          </a:xfrm>
          <a:prstGeom prst="rect">
            <a:avLst/>
          </a:prstGeom>
          <a:solidFill>
            <a:schemeClr val="tx1">
              <a:lumMod val="95000"/>
            </a:schemeClr>
          </a:solidFill>
          <a:ln>
            <a:solidFill>
              <a:schemeClr val="bg1">
                <a:lumMod val="65000"/>
                <a:lumOff val="35000"/>
              </a:schemeClr>
            </a:solidFill>
          </a:ln>
        </p:spPr>
        <p:txBody>
          <a:bodyPr>
            <a:spAutoFit/>
          </a:bodyPr>
          <a:lstStyle/>
          <a:p>
            <a:r>
              <a:rPr lang="en-US" sz="900" dirty="0">
                <a:solidFill>
                  <a:schemeClr val="bg1"/>
                </a:solidFill>
              </a:rPr>
              <a:t>If you are using Japanese Windows, select this option to enable support for Web sites that use EUC-JP character encoding. This instructs </a:t>
            </a:r>
            <a:r>
              <a:rPr lang="en-US" sz="900" dirty="0" err="1">
                <a:solidFill>
                  <a:schemeClr val="bg1"/>
                </a:solidFill>
              </a:rPr>
              <a:t>VuGen</a:t>
            </a:r>
            <a:r>
              <a:rPr lang="en-US" sz="900" dirty="0">
                <a:solidFill>
                  <a:schemeClr val="bg1"/>
                </a:solidFill>
              </a:rPr>
              <a:t> to convert EUC-JP strings to the encoding of your locale's machine in order to display them properly in </a:t>
            </a:r>
            <a:r>
              <a:rPr lang="en-US" sz="900" dirty="0" err="1">
                <a:solidFill>
                  <a:schemeClr val="bg1"/>
                </a:solidFill>
              </a:rPr>
              <a:t>VuGen</a:t>
            </a:r>
            <a:r>
              <a:rPr lang="en-US" sz="900" dirty="0">
                <a:solidFill>
                  <a:schemeClr val="bg1"/>
                </a:solidFill>
              </a:rPr>
              <a:t>. </a:t>
            </a:r>
            <a:r>
              <a:rPr lang="en-US" sz="900" dirty="0" err="1">
                <a:solidFill>
                  <a:schemeClr val="bg1"/>
                </a:solidFill>
              </a:rPr>
              <a:t>VuGen</a:t>
            </a:r>
            <a:r>
              <a:rPr lang="en-US" sz="900" dirty="0">
                <a:solidFill>
                  <a:schemeClr val="bg1"/>
                </a:solidFill>
              </a:rPr>
              <a:t> converts all EUC-JP (Japanese UNIX) strings to the SJIS (Japanese Windows) encoding of your locale's machine, and adds a </a:t>
            </a:r>
            <a:r>
              <a:rPr lang="en-US" sz="900" b="1" dirty="0" err="1">
                <a:solidFill>
                  <a:schemeClr val="bg1"/>
                </a:solidFill>
              </a:rPr>
              <a:t>web_sjis_to_euc_param</a:t>
            </a:r>
            <a:r>
              <a:rPr lang="en-US" sz="900" dirty="0">
                <a:solidFill>
                  <a:schemeClr val="bg1"/>
                </a:solidFill>
              </a:rPr>
              <a:t> function to the script. (Kanji only)</a:t>
            </a:r>
            <a:endParaRPr lang="en-GB" sz="900" dirty="0">
              <a:solidFill>
                <a:schemeClr val="bg1"/>
              </a:solidFill>
            </a:endParaRPr>
          </a:p>
        </p:txBody>
      </p:sp>
      <p:cxnSp>
        <p:nvCxnSpPr>
          <p:cNvPr id="14" name="Straight Connector 13"/>
          <p:cNvCxnSpPr/>
          <p:nvPr/>
        </p:nvCxnSpPr>
        <p:spPr>
          <a:xfrm>
            <a:off x="2971800" y="3609945"/>
            <a:ext cx="12954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971800" y="3810000"/>
            <a:ext cx="12954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81000" y="4191000"/>
            <a:ext cx="1676400" cy="1477328"/>
          </a:xfrm>
          <a:prstGeom prst="rect">
            <a:avLst/>
          </a:prstGeom>
          <a:solidFill>
            <a:schemeClr val="tx1">
              <a:lumMod val="95000"/>
            </a:schemeClr>
          </a:solidFill>
          <a:ln>
            <a:solidFill>
              <a:schemeClr val="bg1">
                <a:lumMod val="65000"/>
                <a:lumOff val="35000"/>
              </a:schemeClr>
            </a:solidFill>
          </a:ln>
        </p:spPr>
        <p:txBody>
          <a:bodyPr wrap="square">
            <a:spAutoFit/>
          </a:bodyPr>
          <a:lstStyle/>
          <a:p>
            <a:pPr algn="just"/>
            <a:r>
              <a:rPr lang="en-US" sz="900" dirty="0" err="1">
                <a:solidFill>
                  <a:schemeClr val="bg1"/>
                </a:solidFill>
              </a:rPr>
              <a:t>VuGen</a:t>
            </a:r>
            <a:r>
              <a:rPr lang="en-US" sz="900" dirty="0">
                <a:solidFill>
                  <a:schemeClr val="bg1"/>
                </a:solidFill>
              </a:rPr>
              <a:t> replaces the identified server names and IP addresses with parameters. Parameterizing server names and IP addresses enables you to run the </a:t>
            </a:r>
            <a:r>
              <a:rPr lang="en-US" sz="900" dirty="0" err="1">
                <a:solidFill>
                  <a:schemeClr val="bg1"/>
                </a:solidFill>
              </a:rPr>
              <a:t>Vuser</a:t>
            </a:r>
            <a:r>
              <a:rPr lang="en-US" sz="900" dirty="0">
                <a:solidFill>
                  <a:schemeClr val="bg1"/>
                </a:solidFill>
              </a:rPr>
              <a:t> script in different environments by simply changing the server and IP address values in the parameter file.</a:t>
            </a:r>
            <a:endParaRPr lang="en-GB" sz="900" dirty="0">
              <a:solidFill>
                <a:schemeClr val="bg1"/>
              </a:solidFill>
            </a:endParaRPr>
          </a:p>
        </p:txBody>
      </p:sp>
      <p:cxnSp>
        <p:nvCxnSpPr>
          <p:cNvPr id="19" name="Straight Connector 18"/>
          <p:cNvCxnSpPr/>
          <p:nvPr/>
        </p:nvCxnSpPr>
        <p:spPr>
          <a:xfrm flipV="1">
            <a:off x="2057400" y="3962400"/>
            <a:ext cx="41910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67200" y="5833646"/>
            <a:ext cx="4572000" cy="338554"/>
          </a:xfrm>
          <a:prstGeom prst="rect">
            <a:avLst/>
          </a:prstGeom>
          <a:solidFill>
            <a:schemeClr val="tx1">
              <a:lumMod val="95000"/>
            </a:schemeClr>
          </a:solidFill>
          <a:ln>
            <a:solidFill>
              <a:schemeClr val="bg1">
                <a:lumMod val="65000"/>
                <a:lumOff val="35000"/>
              </a:schemeClr>
            </a:solidFill>
          </a:ln>
        </p:spPr>
        <p:txBody>
          <a:bodyPr>
            <a:spAutoFit/>
          </a:bodyPr>
          <a:lstStyle/>
          <a:p>
            <a:r>
              <a:rPr lang="en-US" sz="800" dirty="0">
                <a:solidFill>
                  <a:schemeClr val="bg1"/>
                </a:solidFill>
              </a:rPr>
              <a:t>Enables you to automatically send additional HTTP headers with every HTTP request submitted to the server.</a:t>
            </a:r>
            <a:endParaRPr lang="en-US" sz="800" dirty="0">
              <a:solidFill>
                <a:schemeClr val="bg1"/>
              </a:solidFill>
              <a:effectLst/>
            </a:endParaRPr>
          </a:p>
        </p:txBody>
      </p:sp>
      <p:cxnSp>
        <p:nvCxnSpPr>
          <p:cNvPr id="23" name="Straight Connector 22"/>
          <p:cNvCxnSpPr/>
          <p:nvPr/>
        </p:nvCxnSpPr>
        <p:spPr>
          <a:xfrm>
            <a:off x="2362200" y="5029200"/>
            <a:ext cx="1905000" cy="804446"/>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4267200" y="5560368"/>
            <a:ext cx="4572000" cy="230832"/>
          </a:xfrm>
          <a:prstGeom prst="rect">
            <a:avLst/>
          </a:prstGeom>
          <a:solidFill>
            <a:schemeClr val="tx1">
              <a:lumMod val="95000"/>
            </a:schemeClr>
          </a:solidFill>
          <a:ln>
            <a:solidFill>
              <a:schemeClr val="bg1">
                <a:lumMod val="65000"/>
                <a:lumOff val="35000"/>
              </a:schemeClr>
            </a:solidFill>
          </a:ln>
        </p:spPr>
        <p:txBody>
          <a:bodyPr>
            <a:spAutoFit/>
          </a:bodyPr>
          <a:lstStyle/>
          <a:p>
            <a:r>
              <a:rPr lang="en-US" sz="900" dirty="0">
                <a:solidFill>
                  <a:schemeClr val="bg1"/>
                </a:solidFill>
              </a:rPr>
              <a:t>specify the type of the content you want to record or exclude from your script.</a:t>
            </a:r>
            <a:endParaRPr lang="en-US" sz="900" dirty="0">
              <a:solidFill>
                <a:schemeClr val="bg1"/>
              </a:solidFill>
              <a:effectLst/>
            </a:endParaRPr>
          </a:p>
        </p:txBody>
      </p:sp>
      <p:cxnSp>
        <p:nvCxnSpPr>
          <p:cNvPr id="26" name="Straight Connector 25"/>
          <p:cNvCxnSpPr/>
          <p:nvPr/>
        </p:nvCxnSpPr>
        <p:spPr>
          <a:xfrm>
            <a:off x="3276600" y="5029200"/>
            <a:ext cx="990600" cy="531168"/>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267200" y="5024735"/>
            <a:ext cx="4572000" cy="461665"/>
          </a:xfrm>
          <a:prstGeom prst="rect">
            <a:avLst/>
          </a:prstGeom>
          <a:solidFill>
            <a:schemeClr val="tx1">
              <a:lumMod val="95000"/>
            </a:schemeClr>
          </a:solidFill>
          <a:ln>
            <a:solidFill>
              <a:schemeClr val="bg1">
                <a:lumMod val="65000"/>
                <a:lumOff val="35000"/>
              </a:schemeClr>
            </a:solidFill>
          </a:ln>
        </p:spPr>
        <p:txBody>
          <a:bodyPr>
            <a:spAutoFit/>
          </a:bodyPr>
          <a:lstStyle/>
          <a:p>
            <a:r>
              <a:rPr lang="en-US" sz="800" dirty="0">
                <a:solidFill>
                  <a:schemeClr val="bg1"/>
                </a:solidFill>
              </a:rPr>
              <a:t>When you record a script, </a:t>
            </a:r>
            <a:r>
              <a:rPr lang="en-US" sz="800" dirty="0" err="1">
                <a:solidFill>
                  <a:schemeClr val="bg1"/>
                </a:solidFill>
              </a:rPr>
              <a:t>VuGen</a:t>
            </a:r>
            <a:r>
              <a:rPr lang="en-US" sz="800" dirty="0">
                <a:solidFill>
                  <a:schemeClr val="bg1"/>
                </a:solidFill>
              </a:rPr>
              <a:t> indicates whether or not it will retrieve the resource during replay using the Resource attribute in the </a:t>
            </a:r>
            <a:r>
              <a:rPr lang="en-US" sz="800" b="1" dirty="0" err="1">
                <a:solidFill>
                  <a:schemeClr val="bg1"/>
                </a:solidFill>
              </a:rPr>
              <a:t>web_url</a:t>
            </a:r>
            <a:r>
              <a:rPr lang="en-US" sz="800" dirty="0">
                <a:solidFill>
                  <a:schemeClr val="bg1"/>
                </a:solidFill>
              </a:rPr>
              <a:t> function. If the Resource attribute is set to 0, the resource is retrieved during script execution. If the Resource attribute is set to 1, the </a:t>
            </a:r>
            <a:r>
              <a:rPr lang="en-US" sz="800" dirty="0" err="1">
                <a:solidFill>
                  <a:schemeClr val="bg1"/>
                </a:solidFill>
              </a:rPr>
              <a:t>Vuser</a:t>
            </a:r>
            <a:r>
              <a:rPr lang="en-US" sz="800" dirty="0">
                <a:solidFill>
                  <a:schemeClr val="bg1"/>
                </a:solidFill>
              </a:rPr>
              <a:t> skips the resource type.</a:t>
            </a:r>
            <a:endParaRPr lang="en-US" sz="800" dirty="0">
              <a:solidFill>
                <a:schemeClr val="bg1"/>
              </a:solidFill>
              <a:effectLst/>
            </a:endParaRPr>
          </a:p>
        </p:txBody>
      </p:sp>
      <p:cxnSp>
        <p:nvCxnSpPr>
          <p:cNvPr id="31" name="Straight Connector 30"/>
          <p:cNvCxnSpPr/>
          <p:nvPr/>
        </p:nvCxnSpPr>
        <p:spPr>
          <a:xfrm>
            <a:off x="4114800" y="5029200"/>
            <a:ext cx="152400" cy="226367"/>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0905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Recording Options</a:t>
            </a:r>
            <a:br>
              <a:rPr lang="en-GB" dirty="0" smtClean="0"/>
            </a:br>
            <a:r>
              <a:rPr lang="en-GB" sz="3200" dirty="0" smtClean="0"/>
              <a:t>Port Mapping</a:t>
            </a:r>
            <a:endParaRPr lang="en-GB" dirty="0"/>
          </a:p>
        </p:txBody>
      </p:sp>
      <p:sp>
        <p:nvSpPr>
          <p:cNvPr id="3" name="Content Placeholder 2"/>
          <p:cNvSpPr>
            <a:spLocks noGrp="1"/>
          </p:cNvSpPr>
          <p:nvPr>
            <p:ph idx="1"/>
          </p:nvPr>
        </p:nvSpPr>
        <p:spPr>
          <a:xfrm>
            <a:off x="914400" y="1828800"/>
            <a:ext cx="3276600" cy="4800600"/>
          </a:xfrm>
        </p:spPr>
        <p:txBody>
          <a:bodyPr>
            <a:normAutofit fontScale="92500" lnSpcReduction="20000"/>
          </a:bodyPr>
          <a:lstStyle/>
          <a:p>
            <a:pPr algn="just"/>
            <a:r>
              <a:rPr lang="en-GB" sz="1400" dirty="0" smtClean="0"/>
              <a:t>Scripts </a:t>
            </a:r>
            <a:r>
              <a:rPr lang="en-GB" sz="1400" dirty="0"/>
              <a:t>that record network traffic on a socket level (HTTP, SMTP, POP3, FTP, IMAP, Oracle NCA and WinSock</a:t>
            </a:r>
            <a:r>
              <a:rPr lang="en-GB" sz="1400" dirty="0" smtClean="0"/>
              <a:t>).</a:t>
            </a:r>
          </a:p>
          <a:p>
            <a:pPr algn="just"/>
            <a:r>
              <a:rPr lang="en-US" sz="1400" dirty="0" smtClean="0"/>
              <a:t>You </a:t>
            </a:r>
            <a:r>
              <a:rPr lang="en-US" sz="1400" dirty="0"/>
              <a:t>can map the traffic from a specific </a:t>
            </a:r>
            <a:r>
              <a:rPr lang="en-US" sz="1400" dirty="0" err="1"/>
              <a:t>server:port</a:t>
            </a:r>
            <a:r>
              <a:rPr lang="en-US" sz="1400" dirty="0"/>
              <a:t> combination to the desired communication protocol</a:t>
            </a:r>
            <a:r>
              <a:rPr lang="en-US" sz="1400" dirty="0" smtClean="0"/>
              <a:t>.</a:t>
            </a:r>
          </a:p>
          <a:p>
            <a:pPr algn="just"/>
            <a:r>
              <a:rPr lang="en-US" sz="1400" dirty="0"/>
              <a:t>By default, no mappings are defined and </a:t>
            </a:r>
            <a:r>
              <a:rPr lang="en-US" sz="1400" dirty="0" err="1"/>
              <a:t>VuGen</a:t>
            </a:r>
            <a:r>
              <a:rPr lang="en-US" sz="1400" dirty="0"/>
              <a:t> employs </a:t>
            </a:r>
            <a:r>
              <a:rPr lang="en-US" sz="1400" dirty="0" smtClean="0"/>
              <a:t>auto-detection.</a:t>
            </a:r>
          </a:p>
          <a:p>
            <a:pPr algn="just"/>
            <a:r>
              <a:rPr lang="en-US" sz="1400" dirty="0"/>
              <a:t>In certain instances, however, </a:t>
            </a:r>
            <a:r>
              <a:rPr lang="en-US" sz="1400" dirty="0" err="1"/>
              <a:t>VuGen</a:t>
            </a:r>
            <a:r>
              <a:rPr lang="en-US" sz="1400" dirty="0"/>
              <a:t> may be unable to recognize the protocol. For example</a:t>
            </a:r>
            <a:r>
              <a:rPr lang="en-US" sz="1400" dirty="0" smtClean="0"/>
              <a:t>:</a:t>
            </a:r>
            <a:endParaRPr lang="en-US" sz="1400" dirty="0"/>
          </a:p>
          <a:p>
            <a:pPr algn="just"/>
            <a:r>
              <a:rPr lang="en-US" sz="1400" dirty="0"/>
              <a:t>•The protocol signature closely resembles an existing protocol, resulting in erroneous processing</a:t>
            </a:r>
            <a:r>
              <a:rPr lang="en-US" sz="1400" dirty="0" smtClean="0"/>
              <a:t>.</a:t>
            </a:r>
            <a:endParaRPr lang="en-US" sz="1400" dirty="0"/>
          </a:p>
          <a:p>
            <a:pPr algn="just"/>
            <a:r>
              <a:rPr lang="en-US" sz="1400" dirty="0"/>
              <a:t>•There is no unique signature for the protocol. </a:t>
            </a:r>
          </a:p>
          <a:p>
            <a:pPr algn="just"/>
            <a:r>
              <a:rPr lang="en-US" sz="1400" dirty="0"/>
              <a:t>•The protocol uses SSL encryption, and therefore cannot be recognized on a WinSock level</a:t>
            </a:r>
            <a:r>
              <a:rPr lang="en-US" sz="1400" dirty="0" smtClean="0"/>
              <a:t>.</a:t>
            </a:r>
            <a:endParaRPr lang="en-US" sz="1400" dirty="0"/>
          </a:p>
          <a:p>
            <a:pPr algn="just"/>
            <a:r>
              <a:rPr lang="en-US" sz="1400" dirty="0"/>
              <a:t>In all of the above cases, you can supply information to uniquely identify the server and port hosting the protocol</a:t>
            </a:r>
            <a:r>
              <a:rPr lang="en-US" sz="1400" dirty="0" smtClean="0"/>
              <a:t>.</a:t>
            </a:r>
            <a:endParaRPr lang="en-US" sz="14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2952750"/>
            <a:ext cx="4850274" cy="3752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1447800"/>
            <a:ext cx="4572000" cy="1477328"/>
          </a:xfrm>
          <a:prstGeom prst="rect">
            <a:avLst/>
          </a:prstGeom>
          <a:solidFill>
            <a:schemeClr val="tx1">
              <a:lumMod val="95000"/>
            </a:schemeClr>
          </a:solidFill>
          <a:ln>
            <a:solidFill>
              <a:schemeClr val="bg1">
                <a:lumMod val="65000"/>
                <a:lumOff val="35000"/>
              </a:schemeClr>
            </a:solidFill>
          </a:ln>
        </p:spPr>
        <p:txBody>
          <a:bodyPr>
            <a:spAutoFit/>
          </a:bodyPr>
          <a:lstStyle/>
          <a:p>
            <a:pPr algn="just"/>
            <a:r>
              <a:rPr lang="en-US" sz="900" dirty="0">
                <a:solidFill>
                  <a:schemeClr val="bg1"/>
                </a:solidFill>
              </a:rPr>
              <a:t>The level of data to capture (relevant only for HTTP based protocols):</a:t>
            </a:r>
          </a:p>
          <a:p>
            <a:pPr algn="just"/>
            <a:r>
              <a:rPr lang="en-US" sz="900" b="1" dirty="0">
                <a:solidFill>
                  <a:schemeClr val="bg1"/>
                </a:solidFill>
              </a:rPr>
              <a:t>Socket level data.</a:t>
            </a:r>
            <a:r>
              <a:rPr lang="en-US" sz="900" dirty="0">
                <a:solidFill>
                  <a:schemeClr val="bg1"/>
                </a:solidFill>
              </a:rPr>
              <a:t> Capture data using trapping on the socket level only. Port mappings apply in this case (default).</a:t>
            </a:r>
          </a:p>
          <a:p>
            <a:pPr algn="just"/>
            <a:r>
              <a:rPr lang="en-US" sz="900" b="1" dirty="0" err="1">
                <a:solidFill>
                  <a:schemeClr val="bg1"/>
                </a:solidFill>
              </a:rPr>
              <a:t>WinINet</a:t>
            </a:r>
            <a:r>
              <a:rPr lang="en-US" sz="900" b="1" dirty="0">
                <a:solidFill>
                  <a:schemeClr val="bg1"/>
                </a:solidFill>
              </a:rPr>
              <a:t> level data.</a:t>
            </a:r>
            <a:r>
              <a:rPr lang="en-US" sz="900" dirty="0">
                <a:solidFill>
                  <a:schemeClr val="bg1"/>
                </a:solidFill>
              </a:rPr>
              <a:t> Capture data using hooks on the </a:t>
            </a:r>
            <a:r>
              <a:rPr lang="en-US" sz="900" b="1" dirty="0">
                <a:solidFill>
                  <a:schemeClr val="bg1"/>
                </a:solidFill>
              </a:rPr>
              <a:t>WinINet.dll</a:t>
            </a:r>
            <a:r>
              <a:rPr lang="en-US" sz="900" dirty="0">
                <a:solidFill>
                  <a:schemeClr val="bg1"/>
                </a:solidFill>
              </a:rPr>
              <a:t> API used by certain HTTP applications. The most common application that uses these hooks is Internet Explorer. Port mappings are not relevant for this level. </a:t>
            </a:r>
          </a:p>
          <a:p>
            <a:pPr algn="just"/>
            <a:r>
              <a:rPr lang="en-US" sz="900" b="1" dirty="0">
                <a:solidFill>
                  <a:schemeClr val="bg1"/>
                </a:solidFill>
              </a:rPr>
              <a:t>Socket level and </a:t>
            </a:r>
            <a:r>
              <a:rPr lang="en-US" sz="900" b="1" dirty="0" err="1">
                <a:solidFill>
                  <a:schemeClr val="bg1"/>
                </a:solidFill>
              </a:rPr>
              <a:t>WinINet</a:t>
            </a:r>
            <a:r>
              <a:rPr lang="en-US" sz="900" b="1" dirty="0">
                <a:solidFill>
                  <a:schemeClr val="bg1"/>
                </a:solidFill>
              </a:rPr>
              <a:t> level data.</a:t>
            </a:r>
            <a:r>
              <a:rPr lang="en-US" sz="900" dirty="0">
                <a:solidFill>
                  <a:schemeClr val="bg1"/>
                </a:solidFill>
              </a:rPr>
              <a:t> Captures data using both mechanisms. </a:t>
            </a:r>
            <a:r>
              <a:rPr lang="en-US" sz="900" dirty="0" err="1">
                <a:solidFill>
                  <a:schemeClr val="bg1"/>
                </a:solidFill>
              </a:rPr>
              <a:t>WinINet</a:t>
            </a:r>
            <a:r>
              <a:rPr lang="en-US" sz="900" dirty="0">
                <a:solidFill>
                  <a:schemeClr val="bg1"/>
                </a:solidFill>
              </a:rPr>
              <a:t> level sends information for applications that use </a:t>
            </a:r>
            <a:r>
              <a:rPr lang="en-US" sz="900" b="1" dirty="0">
                <a:solidFill>
                  <a:schemeClr val="bg1"/>
                </a:solidFill>
              </a:rPr>
              <a:t>WinINet.dll</a:t>
            </a:r>
            <a:r>
              <a:rPr lang="en-US" sz="900" dirty="0">
                <a:solidFill>
                  <a:schemeClr val="bg1"/>
                </a:solidFill>
              </a:rPr>
              <a:t>. Socket level sends data only if it determines that it did not originate from </a:t>
            </a:r>
            <a:r>
              <a:rPr lang="en-US" sz="900" b="1" dirty="0">
                <a:solidFill>
                  <a:schemeClr val="bg1"/>
                </a:solidFill>
              </a:rPr>
              <a:t>WinINet.dll</a:t>
            </a:r>
            <a:r>
              <a:rPr lang="en-US" sz="900" dirty="0">
                <a:solidFill>
                  <a:schemeClr val="bg1"/>
                </a:solidFill>
              </a:rPr>
              <a:t>. Port mapping applies to data that did not originate from </a:t>
            </a:r>
            <a:r>
              <a:rPr lang="en-US" sz="900" b="1" dirty="0">
                <a:solidFill>
                  <a:schemeClr val="bg1"/>
                </a:solidFill>
              </a:rPr>
              <a:t>WinINet.dll</a:t>
            </a:r>
            <a:r>
              <a:rPr lang="en-US" sz="900" dirty="0">
                <a:solidFill>
                  <a:schemeClr val="bg1"/>
                </a:solidFill>
              </a:rPr>
              <a:t>.</a:t>
            </a:r>
            <a:endParaRPr lang="en-US" sz="900" dirty="0">
              <a:solidFill>
                <a:schemeClr val="bg1"/>
              </a:solidFill>
              <a:effectLst/>
            </a:endParaRPr>
          </a:p>
        </p:txBody>
      </p:sp>
      <p:cxnSp>
        <p:nvCxnSpPr>
          <p:cNvPr id="6" name="Straight Connector 5"/>
          <p:cNvCxnSpPr/>
          <p:nvPr/>
        </p:nvCxnSpPr>
        <p:spPr>
          <a:xfrm flipV="1">
            <a:off x="6934200" y="2925128"/>
            <a:ext cx="0" cy="351472"/>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5644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Synchronous Vs Asynchronous </a:t>
            </a:r>
            <a:r>
              <a:rPr lang="en-GB" dirty="0"/>
              <a:t>Communication</a:t>
            </a:r>
            <a:br>
              <a:rPr lang="en-GB" dirty="0"/>
            </a:br>
            <a:endParaRPr lang="en-GB" dirty="0"/>
          </a:p>
        </p:txBody>
      </p:sp>
      <p:sp>
        <p:nvSpPr>
          <p:cNvPr id="3" name="Content Placeholder 2"/>
          <p:cNvSpPr>
            <a:spLocks noGrp="1"/>
          </p:cNvSpPr>
          <p:nvPr>
            <p:ph idx="1"/>
          </p:nvPr>
        </p:nvSpPr>
        <p:spPr/>
        <p:txBody>
          <a:bodyPr>
            <a:normAutofit fontScale="70000" lnSpcReduction="20000"/>
          </a:bodyPr>
          <a:lstStyle/>
          <a:p>
            <a:pPr algn="just"/>
            <a:r>
              <a:rPr lang="en-US" dirty="0" smtClean="0"/>
              <a:t>Applies </a:t>
            </a:r>
            <a:r>
              <a:rPr lang="en-US" dirty="0"/>
              <a:t>to Web (HTTP/HTML), Mobile Application - HTTP/HTML, Flex, and Web Services </a:t>
            </a:r>
            <a:r>
              <a:rPr lang="en-US" dirty="0" err="1"/>
              <a:t>Vuser</a:t>
            </a:r>
            <a:r>
              <a:rPr lang="en-US" dirty="0"/>
              <a:t> </a:t>
            </a:r>
            <a:r>
              <a:rPr lang="en-US" dirty="0" smtClean="0"/>
              <a:t>scripts.</a:t>
            </a:r>
          </a:p>
          <a:p>
            <a:pPr algn="just"/>
            <a:r>
              <a:rPr lang="en-US" dirty="0"/>
              <a:t>Web-based applications can exhibit synchronous behavior, asynchronous behavior, or a combination of both. </a:t>
            </a:r>
            <a:endParaRPr lang="en-US" dirty="0" smtClean="0"/>
          </a:p>
          <a:p>
            <a:pPr algn="just"/>
            <a:r>
              <a:rPr lang="en-US" dirty="0"/>
              <a:t>Asynchronous applications enable a client to be notified whenever an event occurs on the server side. </a:t>
            </a:r>
            <a:r>
              <a:rPr lang="en-US" dirty="0" smtClean="0"/>
              <a:t>therefore </a:t>
            </a:r>
            <a:r>
              <a:rPr lang="en-US" dirty="0"/>
              <a:t>better able to update information as required</a:t>
            </a:r>
            <a:r>
              <a:rPr lang="en-US" dirty="0" smtClean="0"/>
              <a:t>.</a:t>
            </a:r>
          </a:p>
          <a:p>
            <a:pPr algn="just"/>
            <a:r>
              <a:rPr lang="en-US" dirty="0"/>
              <a:t>A typical synchronous conversation includes the following steps:</a:t>
            </a:r>
          </a:p>
          <a:p>
            <a:pPr marL="582930" indent="-514350" algn="just">
              <a:buFont typeface="+mj-lt"/>
              <a:buAutoNum type="arabicPeriod"/>
            </a:pPr>
            <a:r>
              <a:rPr lang="en-US" sz="2600" dirty="0"/>
              <a:t>The user interacts with an application that is presented in a web browser. </a:t>
            </a:r>
          </a:p>
          <a:p>
            <a:pPr marL="582930" indent="-514350" algn="just">
              <a:buFont typeface="+mj-lt"/>
              <a:buAutoNum type="arabicPeriod"/>
            </a:pPr>
            <a:r>
              <a:rPr lang="en-US" sz="2600" dirty="0"/>
              <a:t>Based on the user input, the browser submits a request to the web server. </a:t>
            </a:r>
          </a:p>
          <a:p>
            <a:pPr marL="582930" indent="-514350" algn="just">
              <a:buFont typeface="+mj-lt"/>
              <a:buAutoNum type="arabicPeriod"/>
            </a:pPr>
            <a:r>
              <a:rPr lang="en-US" sz="2600" dirty="0"/>
              <a:t>The server sends a response to the request, and the application in the browser is updated. </a:t>
            </a:r>
            <a:endParaRPr lang="en-US" sz="2600" dirty="0" smtClean="0"/>
          </a:p>
          <a:p>
            <a:pPr algn="just"/>
            <a:r>
              <a:rPr lang="en-US" dirty="0" smtClean="0"/>
              <a:t>Asynchronous </a:t>
            </a:r>
            <a:r>
              <a:rPr lang="en-US" dirty="0"/>
              <a:t>communication occurs in parallel (simultaneously) with the main, synchronous </a:t>
            </a:r>
            <a:r>
              <a:rPr lang="en-US" dirty="0" smtClean="0"/>
              <a:t>flow.</a:t>
            </a:r>
          </a:p>
          <a:p>
            <a:pPr algn="just"/>
            <a:r>
              <a:rPr lang="en-US" dirty="0" smtClean="0"/>
              <a:t>Comprised </a:t>
            </a:r>
            <a:r>
              <a:rPr lang="en-US" dirty="0"/>
              <a:t>of various request and response sequences</a:t>
            </a:r>
            <a:r>
              <a:rPr lang="en-US" dirty="0" smtClean="0"/>
              <a:t>.</a:t>
            </a:r>
          </a:p>
          <a:p>
            <a:pPr algn="just"/>
            <a:endParaRPr lang="en-GB" dirty="0"/>
          </a:p>
        </p:txBody>
      </p:sp>
    </p:spTree>
    <p:extLst>
      <p:ext uri="{BB962C8B-B14F-4D97-AF65-F5344CB8AC3E}">
        <p14:creationId xmlns:p14="http://schemas.microsoft.com/office/powerpoint/2010/main" val="3132660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Types of </a:t>
            </a:r>
            <a:r>
              <a:rPr lang="en-GB" dirty="0" smtClean="0"/>
              <a:t>Asynchronous Communication</a:t>
            </a:r>
            <a:endParaRPr lang="en-GB" dirty="0"/>
          </a:p>
        </p:txBody>
      </p:sp>
      <p:sp>
        <p:nvSpPr>
          <p:cNvPr id="3" name="Content Placeholder 2"/>
          <p:cNvSpPr>
            <a:spLocks noGrp="1"/>
          </p:cNvSpPr>
          <p:nvPr>
            <p:ph idx="1"/>
          </p:nvPr>
        </p:nvSpPr>
        <p:spPr/>
        <p:txBody>
          <a:bodyPr>
            <a:normAutofit fontScale="77500" lnSpcReduction="20000"/>
          </a:bodyPr>
          <a:lstStyle/>
          <a:p>
            <a:pPr algn="just"/>
            <a:r>
              <a:rPr lang="en-GB" b="1" dirty="0" smtClean="0"/>
              <a:t>Polling - </a:t>
            </a:r>
            <a:r>
              <a:rPr lang="en-US" dirty="0"/>
              <a:t>browser sends HTTP requests to the server at regular intervals, for example, every 5 seconds. The server responds with updates</a:t>
            </a:r>
            <a:r>
              <a:rPr lang="en-US" dirty="0" smtClean="0"/>
              <a:t>.</a:t>
            </a:r>
          </a:p>
          <a:p>
            <a:pPr algn="just"/>
            <a:r>
              <a:rPr lang="en-US" b="1" dirty="0"/>
              <a:t>Long-Polling - </a:t>
            </a:r>
            <a:r>
              <a:rPr lang="en-US" dirty="0"/>
              <a:t>The client generates an HTTP request to a known address on the server. Whenever the server has an update, it responds with an HTTP response. Immediately after receiving the server response, the client issues another request</a:t>
            </a:r>
            <a:r>
              <a:rPr lang="en-US" dirty="0" smtClean="0"/>
              <a:t>.</a:t>
            </a:r>
          </a:p>
          <a:p>
            <a:pPr algn="just"/>
            <a:r>
              <a:rPr lang="en-US" b="1" dirty="0" smtClean="0"/>
              <a:t>Push </a:t>
            </a:r>
            <a:r>
              <a:rPr lang="en-US" b="1" dirty="0"/>
              <a:t>- </a:t>
            </a:r>
            <a:r>
              <a:rPr lang="en-US" dirty="0"/>
              <a:t>The client opens a connection with the server by sending a single HTTP request to a known address on the server. The server then sends a response that appears to never end, so that the client never closes the connection. Whenever necessary, the server sends a “sub message” update to the client over the open connection. </a:t>
            </a:r>
          </a:p>
        </p:txBody>
      </p:sp>
    </p:spTree>
    <p:extLst>
      <p:ext uri="{BB962C8B-B14F-4D97-AF65-F5344CB8AC3E}">
        <p14:creationId xmlns:p14="http://schemas.microsoft.com/office/powerpoint/2010/main" val="1183058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Create an Asynchronous </a:t>
            </a:r>
            <a:r>
              <a:rPr lang="en-US" dirty="0" err="1"/>
              <a:t>Vuser</a:t>
            </a:r>
            <a:r>
              <a:rPr lang="en-US" dirty="0"/>
              <a:t> </a:t>
            </a:r>
            <a:r>
              <a:rPr lang="en-US" dirty="0" smtClean="0"/>
              <a:t>Script</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US" sz="1600" dirty="0" err="1"/>
              <a:t>Async</a:t>
            </a:r>
            <a:r>
              <a:rPr lang="en-US" sz="1600" dirty="0"/>
              <a:t> functionality is not supported when you replay a </a:t>
            </a:r>
            <a:r>
              <a:rPr lang="en-US" sz="1600" dirty="0" err="1"/>
              <a:t>Vuser</a:t>
            </a:r>
            <a:r>
              <a:rPr lang="en-US" sz="1600" dirty="0"/>
              <a:t> script in </a:t>
            </a:r>
            <a:r>
              <a:rPr lang="en-US" sz="1600" dirty="0" err="1"/>
              <a:t>WinINet</a:t>
            </a:r>
            <a:r>
              <a:rPr lang="en-US" sz="1600" dirty="0"/>
              <a:t> mode.</a:t>
            </a:r>
          </a:p>
          <a:p>
            <a:pPr algn="just"/>
            <a:r>
              <a:rPr lang="en-GB" sz="1600" b="1" dirty="0" err="1"/>
              <a:t>Async</a:t>
            </a:r>
            <a:r>
              <a:rPr lang="en-GB" sz="1600" b="1" dirty="0"/>
              <a:t> Scan</a:t>
            </a:r>
            <a:r>
              <a:rPr lang="en-GB" sz="1600" dirty="0"/>
              <a:t> </a:t>
            </a:r>
            <a:r>
              <a:rPr lang="en-GB" sz="1600" dirty="0" smtClean="0"/>
              <a:t>- </a:t>
            </a:r>
            <a:r>
              <a:rPr lang="en-US" sz="1600" dirty="0"/>
              <a:t> to scan the </a:t>
            </a:r>
            <a:r>
              <a:rPr lang="en-US" sz="1600" dirty="0" err="1"/>
              <a:t>Vuser</a:t>
            </a:r>
            <a:r>
              <a:rPr lang="en-US" sz="1600" dirty="0"/>
              <a:t> script after recording, locate asynchronous communication, and insert the appropriate asynchronous functionality. </a:t>
            </a:r>
            <a:endParaRPr lang="en-US" sz="1600" dirty="0" smtClean="0"/>
          </a:p>
          <a:p>
            <a:pPr algn="just"/>
            <a:r>
              <a:rPr lang="en-US" sz="1400" dirty="0" smtClean="0"/>
              <a:t>Network </a:t>
            </a:r>
            <a:r>
              <a:rPr lang="en-US" sz="1400" dirty="0"/>
              <a:t>traffic that the </a:t>
            </a:r>
            <a:r>
              <a:rPr lang="en-US" sz="1400" b="1" dirty="0"/>
              <a:t>asynchronous functions </a:t>
            </a:r>
            <a:r>
              <a:rPr lang="en-US" sz="1400" dirty="0"/>
              <a:t>generate runs in parallel – simultaneously – with the main flow in the </a:t>
            </a:r>
            <a:r>
              <a:rPr lang="en-US" sz="1400" dirty="0" err="1"/>
              <a:t>Vuser</a:t>
            </a:r>
            <a:r>
              <a:rPr lang="en-US" sz="1400" dirty="0"/>
              <a:t> script.</a:t>
            </a:r>
            <a:endParaRPr lang="en-US" sz="1600" dirty="0"/>
          </a:p>
          <a:p>
            <a:pPr algn="just"/>
            <a:r>
              <a:rPr lang="en-GB" sz="1600" b="1" dirty="0" err="1" smtClean="0"/>
              <a:t>web_reg_async_attributes</a:t>
            </a:r>
            <a:r>
              <a:rPr lang="en-GB" sz="1600" b="1" dirty="0" smtClean="0"/>
              <a:t> - </a:t>
            </a:r>
            <a:r>
              <a:rPr lang="en-US" sz="1600" b="1" dirty="0"/>
              <a:t> </a:t>
            </a:r>
            <a:r>
              <a:rPr lang="en-US" sz="1600" dirty="0"/>
              <a:t>registers the next action function as the beginning of an asynchronous conversation, and defines the behavior of the asynchronous communication.</a:t>
            </a:r>
          </a:p>
          <a:p>
            <a:pPr algn="just"/>
            <a:r>
              <a:rPr lang="en-US" sz="1600" dirty="0" smtClean="0"/>
              <a:t>relevant callback implementations in the </a:t>
            </a:r>
            <a:r>
              <a:rPr lang="en-US" sz="1600" dirty="0" err="1" smtClean="0"/>
              <a:t>AsyncCallbacks.c</a:t>
            </a:r>
            <a:r>
              <a:rPr lang="en-US" sz="1600" dirty="0" smtClean="0"/>
              <a:t> extra file</a:t>
            </a:r>
          </a:p>
          <a:p>
            <a:pPr algn="just"/>
            <a:r>
              <a:rPr lang="en-GB" sz="1600" b="1" dirty="0" err="1" smtClean="0"/>
              <a:t>web_stop_async</a:t>
            </a:r>
            <a:r>
              <a:rPr lang="en-GB" sz="1600" dirty="0" smtClean="0"/>
              <a:t> </a:t>
            </a:r>
            <a:r>
              <a:rPr lang="en-GB" sz="1600" dirty="0"/>
              <a:t>- </a:t>
            </a:r>
            <a:r>
              <a:rPr lang="en-US" sz="1600" dirty="0"/>
              <a:t>cancels the specified asynchronous conversation, including all its active and future tasks</a:t>
            </a:r>
            <a:r>
              <a:rPr lang="en-US" sz="1600" dirty="0" smtClean="0"/>
              <a:t>.</a:t>
            </a:r>
          </a:p>
          <a:p>
            <a:pPr algn="just"/>
            <a:r>
              <a:rPr lang="en-US" sz="1600" b="1" dirty="0" err="1" smtClean="0"/>
              <a:t>web_sync</a:t>
            </a:r>
            <a:r>
              <a:rPr lang="en-US" sz="1600" b="1" dirty="0" smtClean="0"/>
              <a:t> </a:t>
            </a:r>
            <a:r>
              <a:rPr lang="en-US" sz="1600" dirty="0"/>
              <a:t>- suspends the </a:t>
            </a:r>
            <a:r>
              <a:rPr lang="en-US" sz="1600" dirty="0" err="1"/>
              <a:t>Vuser</a:t>
            </a:r>
            <a:r>
              <a:rPr lang="en-US" sz="1600" dirty="0"/>
              <a:t> script execution until the specified parameter is defined.</a:t>
            </a:r>
          </a:p>
          <a:p>
            <a:pPr algn="just"/>
            <a:r>
              <a:rPr lang="en-US" sz="1600" b="1" dirty="0" err="1"/>
              <a:t>web_util_set_request_url</a:t>
            </a:r>
            <a:r>
              <a:rPr lang="en-US" sz="1600" b="1" dirty="0"/>
              <a:t> - </a:t>
            </a:r>
            <a:r>
              <a:rPr lang="en-US" sz="1600" dirty="0"/>
              <a:t>sets the specified string to be the request URL for the next request sent in the conversation. </a:t>
            </a:r>
            <a:r>
              <a:rPr lang="en-US" sz="1600" dirty="0" smtClean="0"/>
              <a:t>Applicable </a:t>
            </a:r>
            <a:r>
              <a:rPr lang="en-US" sz="1600" dirty="0"/>
              <a:t>only when called from a callback</a:t>
            </a:r>
            <a:r>
              <a:rPr lang="en-US" sz="1600" dirty="0" smtClean="0"/>
              <a:t>.</a:t>
            </a:r>
          </a:p>
          <a:p>
            <a:pPr algn="just"/>
            <a:r>
              <a:rPr lang="en-GB" sz="1600" b="1" dirty="0" err="1"/>
              <a:t>web_util_set_request_body</a:t>
            </a:r>
            <a:r>
              <a:rPr lang="en-GB" sz="1600" b="1" dirty="0"/>
              <a:t> </a:t>
            </a:r>
            <a:r>
              <a:rPr lang="en-GB" sz="1600" dirty="0" smtClean="0"/>
              <a:t>- </a:t>
            </a:r>
            <a:r>
              <a:rPr lang="en-US" sz="1600" dirty="0"/>
              <a:t>sets the specified string to be the request body for the next request sent in the conversation. </a:t>
            </a:r>
            <a:r>
              <a:rPr lang="en-US" sz="1600" dirty="0" smtClean="0"/>
              <a:t>Applicable </a:t>
            </a:r>
            <a:r>
              <a:rPr lang="en-US" sz="1600" dirty="0"/>
              <a:t>only when called from a callback</a:t>
            </a:r>
            <a:r>
              <a:rPr lang="en-US" sz="1600" dirty="0" smtClean="0"/>
              <a:t>.</a:t>
            </a:r>
          </a:p>
          <a:p>
            <a:pPr algn="just"/>
            <a:r>
              <a:rPr lang="en-GB" sz="1600" b="1" dirty="0" err="1"/>
              <a:t>web_util_set_formatted_request_body</a:t>
            </a:r>
            <a:r>
              <a:rPr lang="en-GB" sz="1600" b="1" dirty="0"/>
              <a:t> </a:t>
            </a:r>
            <a:r>
              <a:rPr lang="en-GB" sz="1600" dirty="0" smtClean="0"/>
              <a:t>- </a:t>
            </a:r>
            <a:r>
              <a:rPr lang="en-US" sz="1600" dirty="0"/>
              <a:t>included as part of a Flex protocol asynchronous conversation instead of a Web(HTTP/HTML) </a:t>
            </a:r>
            <a:r>
              <a:rPr lang="en-US" sz="1600" dirty="0" smtClean="0"/>
              <a:t>protocol</a:t>
            </a:r>
            <a:r>
              <a:rPr lang="en-US" sz="1600" dirty="0"/>
              <a:t>. expects an XML formatted request body, which will be converted before the request is sent</a:t>
            </a:r>
            <a:r>
              <a:rPr lang="en-US" sz="1600" dirty="0" smtClean="0"/>
              <a:t>.</a:t>
            </a:r>
            <a:endParaRPr lang="en-US" sz="1600" dirty="0"/>
          </a:p>
        </p:txBody>
      </p:sp>
    </p:spTree>
    <p:extLst>
      <p:ext uri="{BB962C8B-B14F-4D97-AF65-F5344CB8AC3E}">
        <p14:creationId xmlns:p14="http://schemas.microsoft.com/office/powerpoint/2010/main" val="1377576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Correlating Asynchronous </a:t>
            </a:r>
            <a:r>
              <a:rPr lang="en-GB" dirty="0" err="1"/>
              <a:t>Vuser</a:t>
            </a:r>
            <a:r>
              <a:rPr lang="en-GB" dirty="0"/>
              <a:t> </a:t>
            </a:r>
            <a:r>
              <a:rPr lang="en-GB" dirty="0" smtClean="0"/>
              <a:t>Scripts</a:t>
            </a:r>
            <a:endParaRPr lang="en-GB" dirty="0"/>
          </a:p>
        </p:txBody>
      </p:sp>
      <p:sp>
        <p:nvSpPr>
          <p:cNvPr id="3" name="Content Placeholder 2"/>
          <p:cNvSpPr>
            <a:spLocks noGrp="1"/>
          </p:cNvSpPr>
          <p:nvPr>
            <p:ph idx="1"/>
          </p:nvPr>
        </p:nvSpPr>
        <p:spPr/>
        <p:txBody>
          <a:bodyPr/>
          <a:lstStyle/>
          <a:p>
            <a:r>
              <a:rPr lang="en-US" dirty="0"/>
              <a:t>Due to asynchronous nature, dynamic values from asynchronous communication cannot be handled by Design Studio, and must be correlated manually.</a:t>
            </a:r>
          </a:p>
          <a:p>
            <a:r>
              <a:rPr lang="en-US" b="1" dirty="0" err="1" smtClean="0"/>
              <a:t>lr_save_param_regexp</a:t>
            </a:r>
            <a:r>
              <a:rPr lang="en-US" b="1" dirty="0" smtClean="0"/>
              <a:t> -</a:t>
            </a:r>
            <a:r>
              <a:rPr lang="en-US" dirty="0" smtClean="0"/>
              <a:t> called </a:t>
            </a:r>
            <a:r>
              <a:rPr lang="en-US" dirty="0"/>
              <a:t>from a callback to extract the necessary value from server response (</a:t>
            </a:r>
            <a:r>
              <a:rPr lang="en-US" dirty="0" err="1"/>
              <a:t>ResponseCB</a:t>
            </a:r>
            <a:r>
              <a:rPr lang="en-US" dirty="0"/>
              <a:t>) or response buffer (</a:t>
            </a:r>
            <a:r>
              <a:rPr lang="en-US" dirty="0" err="1"/>
              <a:t>ResponseBodyBufferCB</a:t>
            </a:r>
            <a:r>
              <a:rPr lang="en-US" dirty="0" smtClean="0"/>
              <a:t>)</a:t>
            </a:r>
          </a:p>
          <a:p>
            <a:endParaRPr lang="en-GB" dirty="0"/>
          </a:p>
        </p:txBody>
      </p:sp>
    </p:spTree>
    <p:extLst>
      <p:ext uri="{BB962C8B-B14F-4D97-AF65-F5344CB8AC3E}">
        <p14:creationId xmlns:p14="http://schemas.microsoft.com/office/powerpoint/2010/main" val="38473810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IT WORKS</a:t>
            </a:r>
            <a:endParaRPr lang="en-GB" dirty="0"/>
          </a:p>
        </p:txBody>
      </p:sp>
      <p:pic>
        <p:nvPicPr>
          <p:cNvPr id="4" name="Picture 2"/>
          <p:cNvPicPr>
            <a:picLocks noGrp="1" noChangeAspect="1" noChangeArrowheads="1"/>
          </p:cNvPicPr>
          <p:nvPr>
            <p:ph idx="1"/>
          </p:nvPr>
        </p:nvPicPr>
        <p:blipFill>
          <a:blip r:embed="rId2"/>
          <a:srcRect t="15882"/>
          <a:stretch>
            <a:fillRect/>
          </a:stretch>
        </p:blipFill>
        <p:spPr bwMode="auto">
          <a:xfrm>
            <a:off x="914400" y="1874861"/>
            <a:ext cx="7772400" cy="4390978"/>
          </a:xfrm>
          <a:noFill/>
          <a:ln>
            <a:miter lim="800000"/>
            <a:headEnd/>
            <a:tailEnd/>
          </a:ln>
        </p:spPr>
      </p:pic>
    </p:spTree>
    <p:extLst>
      <p:ext uri="{BB962C8B-B14F-4D97-AF65-F5344CB8AC3E}">
        <p14:creationId xmlns:p14="http://schemas.microsoft.com/office/powerpoint/2010/main" val="38981759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Callbacks</a:t>
            </a:r>
            <a:r>
              <a:rPr lang="en-GB" dirty="0" smtClean="0"/>
              <a:t> </a:t>
            </a:r>
            <a:r>
              <a:rPr lang="en-GB" dirty="0"/>
              <a:t>: </a:t>
            </a:r>
            <a:r>
              <a:rPr lang="en-GB" dirty="0" err="1"/>
              <a:t>AsyncCallbacks.c</a:t>
            </a:r>
            <a:r>
              <a:rPr lang="en-GB" dirty="0"/>
              <a:t> extra file</a:t>
            </a:r>
          </a:p>
        </p:txBody>
      </p:sp>
      <p:sp>
        <p:nvSpPr>
          <p:cNvPr id="3" name="Content Placeholder 2"/>
          <p:cNvSpPr>
            <a:spLocks noGrp="1"/>
          </p:cNvSpPr>
          <p:nvPr>
            <p:ph idx="1"/>
          </p:nvPr>
        </p:nvSpPr>
        <p:spPr/>
        <p:txBody>
          <a:bodyPr>
            <a:normAutofit/>
          </a:bodyPr>
          <a:lstStyle/>
          <a:p>
            <a:pPr algn="just"/>
            <a:r>
              <a:rPr lang="en-US" b="1" dirty="0" err="1" smtClean="0"/>
              <a:t>RequestCB</a:t>
            </a:r>
            <a:r>
              <a:rPr lang="en-US" dirty="0" smtClean="0"/>
              <a:t> - called </a:t>
            </a:r>
            <a:r>
              <a:rPr lang="en-US" dirty="0"/>
              <a:t>before a request is sent.</a:t>
            </a:r>
          </a:p>
          <a:p>
            <a:pPr algn="just"/>
            <a:r>
              <a:rPr lang="en-US" b="1" dirty="0" err="1" smtClean="0"/>
              <a:t>ResponseBodyBufferCB</a:t>
            </a:r>
            <a:r>
              <a:rPr lang="en-US" dirty="0" smtClean="0"/>
              <a:t> - called </a:t>
            </a:r>
            <a:r>
              <a:rPr lang="en-US" dirty="0"/>
              <a:t>when there is content in the response body buffer and at the end of the response body. </a:t>
            </a:r>
            <a:r>
              <a:rPr lang="en-US" dirty="0" smtClean="0"/>
              <a:t>Generated automatically </a:t>
            </a:r>
            <a:r>
              <a:rPr lang="en-US" dirty="0"/>
              <a:t>for push-type conversations, but is available for poll and long-pole conversations as well.</a:t>
            </a:r>
          </a:p>
          <a:p>
            <a:pPr algn="just"/>
            <a:r>
              <a:rPr lang="en-US" b="1" dirty="0" err="1" smtClean="0"/>
              <a:t>ResponseCB</a:t>
            </a:r>
            <a:r>
              <a:rPr lang="en-US" dirty="0" smtClean="0"/>
              <a:t> - called </a:t>
            </a:r>
            <a:r>
              <a:rPr lang="en-US" dirty="0"/>
              <a:t>after every response is received in the conversation</a:t>
            </a:r>
            <a:r>
              <a:rPr lang="en-US" dirty="0" smtClean="0"/>
              <a:t>.</a:t>
            </a:r>
            <a:endParaRPr lang="en-US" dirty="0"/>
          </a:p>
        </p:txBody>
      </p:sp>
    </p:spTree>
    <p:extLst>
      <p:ext uri="{BB962C8B-B14F-4D97-AF65-F5344CB8AC3E}">
        <p14:creationId xmlns:p14="http://schemas.microsoft.com/office/powerpoint/2010/main" val="39176396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Async</a:t>
            </a:r>
            <a:r>
              <a:rPr lang="en-GB" dirty="0" smtClean="0"/>
              <a:t> Scan Rules</a:t>
            </a:r>
            <a:endParaRPr lang="en-GB" dirty="0"/>
          </a:p>
        </p:txBody>
      </p:sp>
      <p:sp>
        <p:nvSpPr>
          <p:cNvPr id="3" name="Content Placeholder 2"/>
          <p:cNvSpPr>
            <a:spLocks noGrp="1"/>
          </p:cNvSpPr>
          <p:nvPr>
            <p:ph idx="1"/>
          </p:nvPr>
        </p:nvSpPr>
        <p:spPr/>
        <p:txBody>
          <a:bodyPr>
            <a:normAutofit fontScale="55000" lnSpcReduction="20000"/>
          </a:bodyPr>
          <a:lstStyle/>
          <a:p>
            <a:r>
              <a:rPr lang="en-US" dirty="0" err="1"/>
              <a:t>VuGen</a:t>
            </a:r>
            <a:r>
              <a:rPr lang="en-US" dirty="0"/>
              <a:t> may fail to correctly identify some of the asynchronous </a:t>
            </a:r>
            <a:r>
              <a:rPr lang="en-US" dirty="0" smtClean="0"/>
              <a:t>conversations.</a:t>
            </a:r>
          </a:p>
          <a:p>
            <a:r>
              <a:rPr lang="en-US" dirty="0" err="1"/>
              <a:t>Async</a:t>
            </a:r>
            <a:r>
              <a:rPr lang="en-US" dirty="0"/>
              <a:t> rules can be positive or negative. </a:t>
            </a:r>
          </a:p>
          <a:p>
            <a:endParaRPr lang="en-US" dirty="0"/>
          </a:p>
          <a:p>
            <a:r>
              <a:rPr lang="en-US" b="1" dirty="0"/>
              <a:t>Positive: </a:t>
            </a:r>
            <a:r>
              <a:rPr lang="en-US" dirty="0"/>
              <a:t>When </a:t>
            </a:r>
            <a:r>
              <a:rPr lang="en-US" dirty="0" err="1"/>
              <a:t>VuGen</a:t>
            </a:r>
            <a:r>
              <a:rPr lang="en-US" dirty="0"/>
              <a:t> fails to identify asynchronous conversations that are included in a </a:t>
            </a:r>
            <a:r>
              <a:rPr lang="en-US" dirty="0" err="1"/>
              <a:t>Vuser</a:t>
            </a:r>
            <a:r>
              <a:rPr lang="en-US" dirty="0"/>
              <a:t> script, implement a positive </a:t>
            </a:r>
            <a:r>
              <a:rPr lang="en-US" dirty="0" err="1"/>
              <a:t>Async</a:t>
            </a:r>
            <a:r>
              <a:rPr lang="en-US" dirty="0"/>
              <a:t> rule to enable </a:t>
            </a:r>
            <a:r>
              <a:rPr lang="en-US" dirty="0" err="1"/>
              <a:t>VuGen</a:t>
            </a:r>
            <a:r>
              <a:rPr lang="en-US" dirty="0"/>
              <a:t> to identify the asynchronous behavior.</a:t>
            </a:r>
          </a:p>
          <a:p>
            <a:r>
              <a:rPr lang="en-US" dirty="0" smtClean="0"/>
              <a:t>Scenario</a:t>
            </a:r>
            <a:r>
              <a:rPr lang="en-US" dirty="0"/>
              <a:t>: </a:t>
            </a:r>
            <a:r>
              <a:rPr lang="en-US" dirty="0" err="1"/>
              <a:t>VuGen</a:t>
            </a:r>
            <a:r>
              <a:rPr lang="en-US" dirty="0"/>
              <a:t> does not identify URLs under http://www.true-async.com/push_example.aspx as push asynchronous conversations, and you know that they are part of push asynchronous conversations. Add a positive rule to enable </a:t>
            </a:r>
            <a:r>
              <a:rPr lang="en-US" dirty="0" err="1"/>
              <a:t>VuGen</a:t>
            </a:r>
            <a:r>
              <a:rPr lang="en-US" dirty="0"/>
              <a:t> to correctly identify the push asynchronous conversations</a:t>
            </a:r>
            <a:r>
              <a:rPr lang="en-US" dirty="0" smtClean="0"/>
              <a:t>.</a:t>
            </a:r>
            <a:endParaRPr lang="en-US" dirty="0"/>
          </a:p>
          <a:p>
            <a:r>
              <a:rPr lang="en-US" b="1" dirty="0"/>
              <a:t>Negative: </a:t>
            </a:r>
            <a:r>
              <a:rPr lang="en-US" dirty="0"/>
              <a:t>When </a:t>
            </a:r>
            <a:r>
              <a:rPr lang="en-US" dirty="0" err="1"/>
              <a:t>VuGen</a:t>
            </a:r>
            <a:r>
              <a:rPr lang="en-US" dirty="0"/>
              <a:t> erroneously classifies regular synchronous steps as part of an asynchronous conversation, implement a negative </a:t>
            </a:r>
            <a:r>
              <a:rPr lang="en-US" dirty="0" err="1"/>
              <a:t>Async</a:t>
            </a:r>
            <a:r>
              <a:rPr lang="en-US" dirty="0"/>
              <a:t> rule to prevent </a:t>
            </a:r>
            <a:r>
              <a:rPr lang="en-US" dirty="0" err="1"/>
              <a:t>VuGen</a:t>
            </a:r>
            <a:r>
              <a:rPr lang="en-US" dirty="0"/>
              <a:t> from erroneously identifying asynchronous behavior.</a:t>
            </a:r>
          </a:p>
          <a:p>
            <a:r>
              <a:rPr lang="en-US" dirty="0" smtClean="0"/>
              <a:t>Scenario</a:t>
            </a:r>
            <a:r>
              <a:rPr lang="en-US" dirty="0"/>
              <a:t>: </a:t>
            </a:r>
            <a:r>
              <a:rPr lang="en-US" dirty="0" err="1"/>
              <a:t>VuGen</a:t>
            </a:r>
            <a:r>
              <a:rPr lang="en-US" dirty="0"/>
              <a:t> identifies all URLs under http://www.not-async.com/ as asynchronous poll conversations. You know that these are not asynchronous conversations. Implement a negative </a:t>
            </a:r>
            <a:r>
              <a:rPr lang="en-US" dirty="0" err="1"/>
              <a:t>Async</a:t>
            </a:r>
            <a:r>
              <a:rPr lang="en-US" dirty="0"/>
              <a:t> rule to prevent </a:t>
            </a:r>
            <a:r>
              <a:rPr lang="en-US" dirty="0" err="1"/>
              <a:t>VuGen</a:t>
            </a:r>
            <a:r>
              <a:rPr lang="en-US" dirty="0"/>
              <a:t> from erroneously identifying asynchronous behavior</a:t>
            </a:r>
            <a:r>
              <a:rPr lang="en-US" dirty="0" smtClean="0"/>
              <a:t>.</a:t>
            </a:r>
            <a:endParaRPr lang="en-US" dirty="0"/>
          </a:p>
        </p:txBody>
      </p:sp>
    </p:spTree>
    <p:extLst>
      <p:ext uri="{BB962C8B-B14F-4D97-AF65-F5344CB8AC3E}">
        <p14:creationId xmlns:p14="http://schemas.microsoft.com/office/powerpoint/2010/main" val="40171955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Directory </a:t>
            </a:r>
            <a:r>
              <a:rPr lang="en-GB" dirty="0" smtClean="0"/>
              <a:t>Structure</a:t>
            </a:r>
            <a:endParaRPr lang="en-GB" dirty="0"/>
          </a:p>
        </p:txBody>
      </p:sp>
      <p:sp>
        <p:nvSpPr>
          <p:cNvPr id="3" name="Content Placeholder 2"/>
          <p:cNvSpPr>
            <a:spLocks noGrp="1"/>
          </p:cNvSpPr>
          <p:nvPr>
            <p:ph idx="1"/>
          </p:nvPr>
        </p:nvSpPr>
        <p:spPr/>
        <p:txBody>
          <a:bodyPr/>
          <a:lstStyle/>
          <a:p>
            <a:endParaRPr lang="en-GB" dirty="0"/>
          </a:p>
        </p:txBody>
      </p:sp>
      <p:pic>
        <p:nvPicPr>
          <p:cNvPr id="4" name="Picture 2"/>
          <p:cNvPicPr>
            <a:picLocks noChangeAspect="1" noChangeArrowheads="1"/>
          </p:cNvPicPr>
          <p:nvPr/>
        </p:nvPicPr>
        <p:blipFill>
          <a:blip r:embed="rId2"/>
          <a:srcRect t="9091"/>
          <a:stretch>
            <a:fillRect/>
          </a:stretch>
        </p:blipFill>
        <p:spPr bwMode="auto">
          <a:xfrm>
            <a:off x="609600" y="1574800"/>
            <a:ext cx="8229600" cy="4826000"/>
          </a:xfrm>
          <a:prstGeom prst="rect">
            <a:avLst/>
          </a:prstGeom>
          <a:noFill/>
          <a:ln>
            <a:miter lim="800000"/>
            <a:headEnd/>
            <a:tailEnd/>
          </a:ln>
        </p:spPr>
      </p:pic>
    </p:spTree>
    <p:extLst>
      <p:ext uri="{BB962C8B-B14F-4D97-AF65-F5344CB8AC3E}">
        <p14:creationId xmlns:p14="http://schemas.microsoft.com/office/powerpoint/2010/main" val="7421422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7772400" cy="914400"/>
          </a:xfrm>
        </p:spPr>
        <p:txBody>
          <a:bodyPr>
            <a:normAutofit fontScale="90000"/>
          </a:bodyPr>
          <a:lstStyle/>
          <a:p>
            <a:r>
              <a:rPr lang="en-GB" dirty="0"/>
              <a:t>Directory </a:t>
            </a:r>
            <a:r>
              <a:rPr lang="en-GB" dirty="0" smtClean="0"/>
              <a:t>Structure</a:t>
            </a:r>
            <a:br>
              <a:rPr lang="en-GB" dirty="0" smtClean="0"/>
            </a:br>
            <a:r>
              <a:rPr lang="en-GB" sz="3100" dirty="0" smtClean="0"/>
              <a:t>Different File Formats</a:t>
            </a:r>
            <a:endParaRPr lang="en-GB"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24000"/>
            <a:ext cx="4013580"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eft Brace 3"/>
          <p:cNvSpPr/>
          <p:nvPr/>
        </p:nvSpPr>
        <p:spPr>
          <a:xfrm>
            <a:off x="4975605" y="2286000"/>
            <a:ext cx="118493" cy="24545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b="1" dirty="0"/>
          </a:p>
        </p:txBody>
      </p:sp>
      <p:sp>
        <p:nvSpPr>
          <p:cNvPr id="6" name="TextBox 5"/>
          <p:cNvSpPr txBox="1"/>
          <p:nvPr/>
        </p:nvSpPr>
        <p:spPr>
          <a:xfrm>
            <a:off x="2362200" y="1676400"/>
            <a:ext cx="2613407" cy="1061829"/>
          </a:xfrm>
          <a:prstGeom prst="rect">
            <a:avLst/>
          </a:prstGeom>
          <a:noFill/>
          <a:ln w="3175">
            <a:solidFill>
              <a:schemeClr val="tx1"/>
            </a:solidFill>
          </a:ln>
        </p:spPr>
        <p:txBody>
          <a:bodyPr wrap="square" rtlCol="0">
            <a:spAutoFit/>
          </a:bodyPr>
          <a:lstStyle/>
          <a:p>
            <a:pPr algn="just"/>
            <a:r>
              <a:rPr lang="en-US" sz="900" b="1" dirty="0" smtClean="0"/>
              <a:t>Actions -</a:t>
            </a:r>
            <a:r>
              <a:rPr lang="en-US" sz="900" dirty="0" smtClean="0"/>
              <a:t>are </a:t>
            </a:r>
            <a:r>
              <a:rPr lang="en-US" sz="900" dirty="0"/>
              <a:t>repeated for multiple iterations. </a:t>
            </a:r>
          </a:p>
          <a:p>
            <a:pPr algn="just"/>
            <a:r>
              <a:rPr lang="en-US" sz="900" dirty="0" err="1"/>
              <a:t>Vusers</a:t>
            </a:r>
            <a:r>
              <a:rPr lang="en-US" sz="900" dirty="0"/>
              <a:t> are in "Running" status when executing this action.</a:t>
            </a:r>
          </a:p>
          <a:p>
            <a:pPr algn="just"/>
            <a:r>
              <a:rPr lang="en-US" sz="900" dirty="0" err="1"/>
              <a:t>VuGen</a:t>
            </a:r>
            <a:r>
              <a:rPr lang="en-US" sz="900" dirty="0"/>
              <a:t> allows only a single Action section for scripts using the COM/DCOM and Java </a:t>
            </a:r>
            <a:r>
              <a:rPr lang="en-US" sz="900" dirty="0" smtClean="0"/>
              <a:t>protocols</a:t>
            </a:r>
            <a:r>
              <a:rPr lang="en-US" sz="900" dirty="0"/>
              <a:t> </a:t>
            </a:r>
            <a:r>
              <a:rPr lang="en-US" sz="900" dirty="0" smtClean="0"/>
              <a:t>(only </a:t>
            </a:r>
            <a:r>
              <a:rPr lang="en-US" sz="900" dirty="0"/>
              <a:t>have an action section, containing </a:t>
            </a:r>
            <a:r>
              <a:rPr lang="en-US" sz="900" dirty="0" err="1"/>
              <a:t>init</a:t>
            </a:r>
            <a:r>
              <a:rPr lang="en-US" sz="900" dirty="0"/>
              <a:t>, action, and end classes of </a:t>
            </a:r>
            <a:r>
              <a:rPr lang="en-US" sz="900" dirty="0" smtClean="0"/>
              <a:t>code)</a:t>
            </a:r>
            <a:endParaRPr lang="en-GB" sz="900" dirty="0"/>
          </a:p>
        </p:txBody>
      </p:sp>
      <p:cxnSp>
        <p:nvCxnSpPr>
          <p:cNvPr id="8" name="Straight Connector 7"/>
          <p:cNvCxnSpPr/>
          <p:nvPr/>
        </p:nvCxnSpPr>
        <p:spPr>
          <a:xfrm flipH="1">
            <a:off x="2285999" y="2819400"/>
            <a:ext cx="3387936"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381000" y="2205588"/>
            <a:ext cx="1904999" cy="1546577"/>
          </a:xfrm>
          <a:prstGeom prst="rect">
            <a:avLst/>
          </a:prstGeom>
          <a:noFill/>
          <a:ln w="3175">
            <a:solidFill>
              <a:schemeClr val="tx1"/>
            </a:solidFill>
          </a:ln>
        </p:spPr>
        <p:txBody>
          <a:bodyPr wrap="square" rtlCol="0">
            <a:spAutoFit/>
          </a:bodyPr>
          <a:lstStyle/>
          <a:p>
            <a:pPr algn="just"/>
            <a:r>
              <a:rPr lang="en-US" sz="1050" dirty="0"/>
              <a:t>When </a:t>
            </a:r>
            <a:r>
              <a:rPr lang="en-US" sz="1050" dirty="0" err="1"/>
              <a:t>VuGen</a:t>
            </a:r>
            <a:r>
              <a:rPr lang="en-US" sz="1050" dirty="0"/>
              <a:t> compiles a script, it creates a file named "</a:t>
            </a:r>
            <a:r>
              <a:rPr lang="en-US" sz="1050" dirty="0" smtClean="0"/>
              <a:t>pre_cci.ci“. </a:t>
            </a:r>
            <a:r>
              <a:rPr lang="en-US" sz="1050" dirty="0">
                <a:latin typeface="Calibri" pitchFamily="34" charset="0"/>
              </a:rPr>
              <a:t>Output from the C pre-processor, which contains all of the functions used in your scrip, from all of the </a:t>
            </a:r>
            <a:r>
              <a:rPr lang="en-US" sz="1050" dirty="0" err="1">
                <a:latin typeface="Calibri" pitchFamily="34" charset="0"/>
              </a:rPr>
              <a:t>Acitons</a:t>
            </a:r>
            <a:r>
              <a:rPr lang="en-US" sz="1050" dirty="0">
                <a:latin typeface="Calibri" pitchFamily="34" charset="0"/>
              </a:rPr>
              <a:t> and header files</a:t>
            </a:r>
            <a:r>
              <a:rPr lang="en-US" sz="1050" dirty="0" smtClean="0">
                <a:latin typeface="Calibri" pitchFamily="34" charset="0"/>
              </a:rPr>
              <a:t>.</a:t>
            </a:r>
            <a:endParaRPr lang="en-US" sz="1050" dirty="0"/>
          </a:p>
          <a:p>
            <a:pPr algn="just"/>
            <a:r>
              <a:rPr lang="en-US" sz="1050" dirty="0"/>
              <a:t>The Controller compiles these .ci files into machine </a:t>
            </a:r>
            <a:r>
              <a:rPr lang="en-US" sz="1050" dirty="0" err="1"/>
              <a:t>opcode</a:t>
            </a:r>
            <a:r>
              <a:rPr lang="en-US" sz="1050" dirty="0"/>
              <a:t>. </a:t>
            </a:r>
          </a:p>
        </p:txBody>
      </p:sp>
      <p:sp>
        <p:nvSpPr>
          <p:cNvPr id="15" name="Rectangle 14"/>
          <p:cNvSpPr/>
          <p:nvPr/>
        </p:nvSpPr>
        <p:spPr>
          <a:xfrm>
            <a:off x="2362200" y="3505200"/>
            <a:ext cx="2613405" cy="338554"/>
          </a:xfrm>
          <a:prstGeom prst="rect">
            <a:avLst/>
          </a:prstGeom>
          <a:ln w="3175">
            <a:solidFill>
              <a:schemeClr val="tx1"/>
            </a:solidFill>
          </a:ln>
        </p:spPr>
        <p:txBody>
          <a:bodyPr wrap="square">
            <a:spAutoFit/>
          </a:bodyPr>
          <a:lstStyle/>
          <a:p>
            <a:pPr algn="just"/>
            <a:r>
              <a:rPr lang="en-US" sz="800" b="1" dirty="0" err="1"/>
              <a:t>vuser_init</a:t>
            </a:r>
            <a:r>
              <a:rPr lang="en-US" sz="800" b="1" dirty="0"/>
              <a:t> </a:t>
            </a:r>
            <a:r>
              <a:rPr lang="en-US" sz="800" b="1" dirty="0" smtClean="0"/>
              <a:t>- </a:t>
            </a:r>
            <a:r>
              <a:rPr lang="en-US" sz="800" dirty="0" smtClean="0"/>
              <a:t>for </a:t>
            </a:r>
            <a:r>
              <a:rPr lang="en-US" sz="800" dirty="0"/>
              <a:t>initializing a </a:t>
            </a:r>
            <a:r>
              <a:rPr lang="en-US" sz="800" dirty="0" err="1"/>
              <a:t>Vuser</a:t>
            </a:r>
            <a:r>
              <a:rPr lang="en-US" sz="800" dirty="0"/>
              <a:t>. </a:t>
            </a:r>
            <a:r>
              <a:rPr lang="en-US" sz="800" dirty="0" smtClean="0"/>
              <a:t>Run once per user.</a:t>
            </a:r>
            <a:endParaRPr lang="en-US" sz="800" dirty="0"/>
          </a:p>
          <a:p>
            <a:pPr algn="just"/>
            <a:r>
              <a:rPr lang="en-US" sz="800" dirty="0" err="1"/>
              <a:t>Vusers</a:t>
            </a:r>
            <a:r>
              <a:rPr lang="en-US" sz="800" dirty="0"/>
              <a:t> are in "</a:t>
            </a:r>
            <a:r>
              <a:rPr lang="en-US" sz="800" dirty="0" err="1"/>
              <a:t>Init</a:t>
            </a:r>
            <a:r>
              <a:rPr lang="en-US" sz="800" dirty="0"/>
              <a:t>" status when executing this action. </a:t>
            </a:r>
          </a:p>
        </p:txBody>
      </p:sp>
      <p:sp>
        <p:nvSpPr>
          <p:cNvPr id="18" name="Rectangle 17"/>
          <p:cNvSpPr/>
          <p:nvPr/>
        </p:nvSpPr>
        <p:spPr>
          <a:xfrm>
            <a:off x="2362200" y="2895600"/>
            <a:ext cx="2613405" cy="507831"/>
          </a:xfrm>
          <a:prstGeom prst="rect">
            <a:avLst/>
          </a:prstGeom>
          <a:ln w="3175">
            <a:solidFill>
              <a:schemeClr val="tx1"/>
            </a:solidFill>
          </a:ln>
        </p:spPr>
        <p:txBody>
          <a:bodyPr wrap="square">
            <a:spAutoFit/>
          </a:bodyPr>
          <a:lstStyle/>
          <a:p>
            <a:pPr algn="just"/>
            <a:r>
              <a:rPr lang="en-US" sz="900" b="1" dirty="0" err="1"/>
              <a:t>vuser_end</a:t>
            </a:r>
            <a:r>
              <a:rPr lang="en-US" sz="900" b="1" dirty="0"/>
              <a:t> </a:t>
            </a:r>
            <a:r>
              <a:rPr lang="en-US" sz="900" b="1" dirty="0" smtClean="0"/>
              <a:t>- </a:t>
            </a:r>
            <a:r>
              <a:rPr lang="en-US" sz="900" dirty="0" smtClean="0"/>
              <a:t>for </a:t>
            </a:r>
            <a:r>
              <a:rPr lang="en-US" sz="900" dirty="0" err="1"/>
              <a:t>Vuser</a:t>
            </a:r>
            <a:r>
              <a:rPr lang="en-US" sz="900" dirty="0"/>
              <a:t> logoff. </a:t>
            </a:r>
            <a:r>
              <a:rPr lang="en-US" sz="900" dirty="0" smtClean="0"/>
              <a:t> Run once per user.</a:t>
            </a:r>
            <a:endParaRPr lang="en-US" sz="900" dirty="0"/>
          </a:p>
          <a:p>
            <a:pPr algn="just"/>
            <a:r>
              <a:rPr lang="en-US" sz="900" dirty="0" err="1"/>
              <a:t>Vusers</a:t>
            </a:r>
            <a:r>
              <a:rPr lang="en-US" sz="900" dirty="0"/>
              <a:t> are in "Exiting" status when executing this action. </a:t>
            </a:r>
          </a:p>
        </p:txBody>
      </p:sp>
      <p:cxnSp>
        <p:nvCxnSpPr>
          <p:cNvPr id="19" name="Straight Connector 18"/>
          <p:cNvCxnSpPr/>
          <p:nvPr/>
        </p:nvCxnSpPr>
        <p:spPr>
          <a:xfrm>
            <a:off x="4975605" y="2971800"/>
            <a:ext cx="739395"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Elbow Connector 27"/>
          <p:cNvCxnSpPr/>
          <p:nvPr/>
        </p:nvCxnSpPr>
        <p:spPr>
          <a:xfrm rot="5400000">
            <a:off x="4756849" y="3320351"/>
            <a:ext cx="609600" cy="64898"/>
          </a:xfrm>
          <a:prstGeom prst="bentConnector3">
            <a:avLst>
              <a:gd name="adj1" fmla="val 3500"/>
            </a:avLst>
          </a:prstGeom>
        </p:spPr>
        <p:style>
          <a:lnRef idx="2">
            <a:schemeClr val="accent1"/>
          </a:lnRef>
          <a:fillRef idx="0">
            <a:schemeClr val="accent1"/>
          </a:fillRef>
          <a:effectRef idx="1">
            <a:schemeClr val="accent1"/>
          </a:effectRef>
          <a:fontRef idx="minor">
            <a:schemeClr val="tx1"/>
          </a:fontRef>
        </p:style>
      </p:cxnSp>
      <p:cxnSp>
        <p:nvCxnSpPr>
          <p:cNvPr id="3078" name="Straight Connector 3077"/>
          <p:cNvCxnSpPr/>
          <p:nvPr/>
        </p:nvCxnSpPr>
        <p:spPr>
          <a:xfrm>
            <a:off x="4975607" y="3657600"/>
            <a:ext cx="64895" cy="0"/>
          </a:xfrm>
          <a:prstGeom prst="line">
            <a:avLst/>
          </a:prstGeom>
        </p:spPr>
        <p:style>
          <a:lnRef idx="1">
            <a:schemeClr val="accent1"/>
          </a:lnRef>
          <a:fillRef idx="0">
            <a:schemeClr val="accent1"/>
          </a:fillRef>
          <a:effectRef idx="0">
            <a:schemeClr val="accent1"/>
          </a:effectRef>
          <a:fontRef idx="minor">
            <a:schemeClr val="tx1"/>
          </a:fontRef>
        </p:style>
      </p:cxnSp>
      <p:pic>
        <p:nvPicPr>
          <p:cNvPr id="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894073"/>
            <a:ext cx="2590800" cy="1274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082" name="Elbow Connector 3081"/>
          <p:cNvCxnSpPr/>
          <p:nvPr/>
        </p:nvCxnSpPr>
        <p:spPr>
          <a:xfrm flipV="1">
            <a:off x="5181600" y="2817295"/>
            <a:ext cx="1524000" cy="427783"/>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3084" name="Rectangle 3083"/>
          <p:cNvSpPr/>
          <p:nvPr/>
        </p:nvSpPr>
        <p:spPr>
          <a:xfrm>
            <a:off x="6629400" y="3274368"/>
            <a:ext cx="2438400" cy="230832"/>
          </a:xfrm>
          <a:prstGeom prst="rect">
            <a:avLst/>
          </a:prstGeom>
          <a:solidFill>
            <a:schemeClr val="tx1">
              <a:lumMod val="85000"/>
            </a:schemeClr>
          </a:solidFill>
          <a:ln>
            <a:solidFill>
              <a:schemeClr val="bg1"/>
            </a:solidFill>
          </a:ln>
        </p:spPr>
        <p:txBody>
          <a:bodyPr wrap="square">
            <a:spAutoFit/>
          </a:bodyPr>
          <a:lstStyle/>
          <a:p>
            <a:r>
              <a:rPr lang="en-GB" sz="900" b="1" dirty="0">
                <a:solidFill>
                  <a:schemeClr val="bg1"/>
                </a:solidFill>
              </a:rPr>
              <a:t>recorded for </a:t>
            </a:r>
            <a:r>
              <a:rPr lang="en-GB" sz="900" b="1" dirty="0" err="1">
                <a:solidFill>
                  <a:schemeClr val="bg1"/>
                </a:solidFill>
              </a:rPr>
              <a:t>web_custom_request</a:t>
            </a:r>
            <a:r>
              <a:rPr lang="en-GB" sz="900" b="1" dirty="0">
                <a:solidFill>
                  <a:schemeClr val="bg1"/>
                </a:solidFill>
              </a:rPr>
              <a:t> functions.</a:t>
            </a:r>
          </a:p>
        </p:txBody>
      </p:sp>
      <p:cxnSp>
        <p:nvCxnSpPr>
          <p:cNvPr id="3086" name="Straight Connector 3085"/>
          <p:cNvCxnSpPr>
            <a:endCxn id="3084" idx="1"/>
          </p:cNvCxnSpPr>
          <p:nvPr/>
        </p:nvCxnSpPr>
        <p:spPr>
          <a:xfrm flipV="1">
            <a:off x="5181600" y="3389784"/>
            <a:ext cx="1447800" cy="13647"/>
          </a:xfrm>
          <a:prstGeom prst="line">
            <a:avLst/>
          </a:prstGeom>
        </p:spPr>
        <p:style>
          <a:lnRef idx="2">
            <a:schemeClr val="accent1"/>
          </a:lnRef>
          <a:fillRef idx="0">
            <a:schemeClr val="accent1"/>
          </a:fillRef>
          <a:effectRef idx="1">
            <a:schemeClr val="accent1"/>
          </a:effectRef>
          <a:fontRef idx="minor">
            <a:schemeClr val="tx1"/>
          </a:fontRef>
        </p:style>
      </p:cxnSp>
      <p:sp>
        <p:nvSpPr>
          <p:cNvPr id="3089" name="Right Brace 3088"/>
          <p:cNvSpPr/>
          <p:nvPr/>
        </p:nvSpPr>
        <p:spPr>
          <a:xfrm>
            <a:off x="6019800" y="3168839"/>
            <a:ext cx="114300" cy="22094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1" name="Rectangle 50"/>
          <p:cNvSpPr/>
          <p:nvPr/>
        </p:nvSpPr>
        <p:spPr>
          <a:xfrm>
            <a:off x="6096000" y="3137356"/>
            <a:ext cx="762000" cy="215444"/>
          </a:xfrm>
          <a:prstGeom prst="rect">
            <a:avLst/>
          </a:prstGeom>
          <a:noFill/>
          <a:ln>
            <a:noFill/>
          </a:ln>
        </p:spPr>
        <p:txBody>
          <a:bodyPr wrap="square">
            <a:spAutoFit/>
          </a:bodyPr>
          <a:lstStyle/>
          <a:p>
            <a:r>
              <a:rPr lang="en-GB" sz="800" b="1" dirty="0" smtClean="0">
                <a:solidFill>
                  <a:schemeClr val="bg1"/>
                </a:solidFill>
              </a:rPr>
              <a:t>Header Files</a:t>
            </a:r>
            <a:endParaRPr lang="en-GB" sz="800" b="1" dirty="0">
              <a:solidFill>
                <a:schemeClr val="bg1"/>
              </a:solidFill>
            </a:endParaRPr>
          </a:p>
        </p:txBody>
      </p:sp>
      <p:sp>
        <p:nvSpPr>
          <p:cNvPr id="53" name="Rectangle 52"/>
          <p:cNvSpPr/>
          <p:nvPr/>
        </p:nvSpPr>
        <p:spPr>
          <a:xfrm>
            <a:off x="381000" y="1219200"/>
            <a:ext cx="4594605" cy="507831"/>
          </a:xfrm>
          <a:prstGeom prst="rect">
            <a:avLst/>
          </a:prstGeom>
          <a:ln w="3175">
            <a:solidFill>
              <a:schemeClr val="tx1"/>
            </a:solidFill>
          </a:ln>
        </p:spPr>
        <p:txBody>
          <a:bodyPr wrap="square">
            <a:spAutoFit/>
          </a:bodyPr>
          <a:lstStyle/>
          <a:p>
            <a:pPr algn="just"/>
            <a:r>
              <a:rPr lang="en-US" sz="900" dirty="0"/>
              <a:t>The Data folder stores all of the recorded data used primarily as a backup. but you may want to keep it around if you use the graphical scripting mode and/or you want to compare playback vs. recording. The auto-correlation feature makes use of this data, too</a:t>
            </a:r>
          </a:p>
        </p:txBody>
      </p:sp>
      <p:cxnSp>
        <p:nvCxnSpPr>
          <p:cNvPr id="3092" name="Elbow Connector 3091"/>
          <p:cNvCxnSpPr/>
          <p:nvPr/>
        </p:nvCxnSpPr>
        <p:spPr>
          <a:xfrm rot="10800000">
            <a:off x="4975606" y="1560984"/>
            <a:ext cx="510797" cy="420216"/>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56" name="Rectangle 55"/>
          <p:cNvSpPr/>
          <p:nvPr/>
        </p:nvSpPr>
        <p:spPr>
          <a:xfrm>
            <a:off x="6629400" y="3580180"/>
            <a:ext cx="2438400" cy="2385268"/>
          </a:xfrm>
          <a:prstGeom prst="rect">
            <a:avLst/>
          </a:prstGeom>
          <a:solidFill>
            <a:schemeClr val="tx1">
              <a:lumMod val="85000"/>
            </a:schemeClr>
          </a:solidFill>
          <a:ln>
            <a:solidFill>
              <a:schemeClr val="bg1"/>
            </a:solidFill>
          </a:ln>
        </p:spPr>
        <p:txBody>
          <a:bodyPr wrap="square">
            <a:spAutoFit/>
          </a:bodyPr>
          <a:lstStyle/>
          <a:p>
            <a:r>
              <a:rPr lang="en-US" sz="800" b="1" dirty="0">
                <a:solidFill>
                  <a:schemeClr val="bg1"/>
                </a:solidFill>
              </a:rPr>
              <a:t>Run-Time Settings (think time, iterations, log, </a:t>
            </a:r>
            <a:r>
              <a:rPr lang="en-US" sz="800" b="1" dirty="0" smtClean="0">
                <a:solidFill>
                  <a:schemeClr val="bg1"/>
                </a:solidFill>
              </a:rPr>
              <a:t>web, except </a:t>
            </a:r>
            <a:r>
              <a:rPr lang="en-US" sz="800" b="1" dirty="0">
                <a:solidFill>
                  <a:schemeClr val="bg1"/>
                </a:solidFill>
              </a:rPr>
              <a:t>for run-logic) </a:t>
            </a:r>
            <a:r>
              <a:rPr lang="en-US" sz="800" b="1" dirty="0" smtClean="0">
                <a:solidFill>
                  <a:schemeClr val="bg1"/>
                </a:solidFill>
              </a:rPr>
              <a:t>-</a:t>
            </a:r>
            <a:endParaRPr lang="en-US" sz="800" b="1" dirty="0">
              <a:solidFill>
                <a:schemeClr val="bg1"/>
              </a:solidFill>
            </a:endParaRPr>
          </a:p>
          <a:p>
            <a:r>
              <a:rPr lang="en-US" sz="700" b="1" dirty="0" smtClean="0">
                <a:solidFill>
                  <a:schemeClr val="bg1"/>
                </a:solidFill>
              </a:rPr>
              <a:t>Example :</a:t>
            </a:r>
          </a:p>
          <a:p>
            <a:r>
              <a:rPr lang="en-GB" sz="700" b="1" dirty="0">
                <a:solidFill>
                  <a:schemeClr val="bg1"/>
                </a:solidFill>
              </a:rPr>
              <a:t>[General]</a:t>
            </a:r>
          </a:p>
          <a:p>
            <a:r>
              <a:rPr lang="en-GB" sz="700" b="1" dirty="0" err="1">
                <a:solidFill>
                  <a:schemeClr val="bg1"/>
                </a:solidFill>
              </a:rPr>
              <a:t>XlBridgeTimeout</a:t>
            </a:r>
            <a:r>
              <a:rPr lang="en-GB" sz="700" b="1" dirty="0">
                <a:solidFill>
                  <a:schemeClr val="bg1"/>
                </a:solidFill>
              </a:rPr>
              <a:t>=120</a:t>
            </a:r>
          </a:p>
          <a:p>
            <a:r>
              <a:rPr lang="en-GB" sz="700" b="1" dirty="0">
                <a:solidFill>
                  <a:schemeClr val="bg1"/>
                </a:solidFill>
              </a:rPr>
              <a:t>[</a:t>
            </a:r>
            <a:r>
              <a:rPr lang="en-GB" sz="700" b="1" dirty="0" err="1">
                <a:solidFill>
                  <a:schemeClr val="bg1"/>
                </a:solidFill>
              </a:rPr>
              <a:t>ThinkTime</a:t>
            </a:r>
            <a:r>
              <a:rPr lang="en-GB" sz="700" b="1" dirty="0">
                <a:solidFill>
                  <a:schemeClr val="bg1"/>
                </a:solidFill>
              </a:rPr>
              <a:t>]</a:t>
            </a:r>
          </a:p>
          <a:p>
            <a:r>
              <a:rPr lang="en-GB" sz="700" b="1" dirty="0">
                <a:solidFill>
                  <a:schemeClr val="bg1"/>
                </a:solidFill>
              </a:rPr>
              <a:t>Options=NOTHINK</a:t>
            </a:r>
          </a:p>
          <a:p>
            <a:r>
              <a:rPr lang="en-GB" sz="700" b="1" dirty="0">
                <a:solidFill>
                  <a:schemeClr val="bg1"/>
                </a:solidFill>
              </a:rPr>
              <a:t>Factor=1</a:t>
            </a:r>
          </a:p>
          <a:p>
            <a:r>
              <a:rPr lang="en-GB" sz="700" b="1" dirty="0" err="1">
                <a:solidFill>
                  <a:schemeClr val="bg1"/>
                </a:solidFill>
              </a:rPr>
              <a:t>LimitFlag</a:t>
            </a:r>
            <a:r>
              <a:rPr lang="en-GB" sz="700" b="1" dirty="0">
                <a:solidFill>
                  <a:schemeClr val="bg1"/>
                </a:solidFill>
              </a:rPr>
              <a:t>=0</a:t>
            </a:r>
          </a:p>
          <a:p>
            <a:r>
              <a:rPr lang="en-GB" sz="700" b="1" dirty="0">
                <a:solidFill>
                  <a:schemeClr val="bg1"/>
                </a:solidFill>
              </a:rPr>
              <a:t>Limit=1</a:t>
            </a:r>
          </a:p>
          <a:p>
            <a:r>
              <a:rPr lang="en-GB" sz="700" b="1" dirty="0">
                <a:solidFill>
                  <a:schemeClr val="bg1"/>
                </a:solidFill>
              </a:rPr>
              <a:t>[Iterations]</a:t>
            </a:r>
          </a:p>
          <a:p>
            <a:r>
              <a:rPr lang="en-GB" sz="700" b="1" dirty="0" err="1">
                <a:solidFill>
                  <a:schemeClr val="bg1"/>
                </a:solidFill>
              </a:rPr>
              <a:t>NumOfIterations</a:t>
            </a:r>
            <a:r>
              <a:rPr lang="en-GB" sz="700" b="1" dirty="0">
                <a:solidFill>
                  <a:schemeClr val="bg1"/>
                </a:solidFill>
              </a:rPr>
              <a:t>=1</a:t>
            </a:r>
          </a:p>
          <a:p>
            <a:r>
              <a:rPr lang="en-GB" sz="700" b="1" dirty="0" err="1">
                <a:solidFill>
                  <a:schemeClr val="bg1"/>
                </a:solidFill>
              </a:rPr>
              <a:t>IterationPace</a:t>
            </a:r>
            <a:r>
              <a:rPr lang="en-GB" sz="700" b="1" dirty="0">
                <a:solidFill>
                  <a:schemeClr val="bg1"/>
                </a:solidFill>
              </a:rPr>
              <a:t>=</a:t>
            </a:r>
            <a:r>
              <a:rPr lang="en-GB" sz="700" b="1" dirty="0" err="1">
                <a:solidFill>
                  <a:schemeClr val="bg1"/>
                </a:solidFill>
              </a:rPr>
              <a:t>IterationASAP</a:t>
            </a:r>
            <a:endParaRPr lang="en-GB" sz="700" b="1" dirty="0">
              <a:solidFill>
                <a:schemeClr val="bg1"/>
              </a:solidFill>
            </a:endParaRPr>
          </a:p>
          <a:p>
            <a:r>
              <a:rPr lang="en-GB" sz="700" b="1" dirty="0" err="1">
                <a:solidFill>
                  <a:schemeClr val="bg1"/>
                </a:solidFill>
              </a:rPr>
              <a:t>StartEvery</a:t>
            </a:r>
            <a:r>
              <a:rPr lang="en-GB" sz="700" b="1" dirty="0">
                <a:solidFill>
                  <a:schemeClr val="bg1"/>
                </a:solidFill>
              </a:rPr>
              <a:t>=60</a:t>
            </a:r>
          </a:p>
          <a:p>
            <a:r>
              <a:rPr lang="en-GB" sz="700" b="1" dirty="0" err="1">
                <a:solidFill>
                  <a:schemeClr val="bg1"/>
                </a:solidFill>
              </a:rPr>
              <a:t>RandomMin</a:t>
            </a:r>
            <a:r>
              <a:rPr lang="en-GB" sz="700" b="1" dirty="0">
                <a:solidFill>
                  <a:schemeClr val="bg1"/>
                </a:solidFill>
              </a:rPr>
              <a:t>=60</a:t>
            </a:r>
          </a:p>
          <a:p>
            <a:r>
              <a:rPr lang="en-GB" sz="700" b="1" dirty="0" err="1">
                <a:solidFill>
                  <a:schemeClr val="bg1"/>
                </a:solidFill>
              </a:rPr>
              <a:t>RandomMax</a:t>
            </a:r>
            <a:r>
              <a:rPr lang="en-GB" sz="700" b="1" dirty="0">
                <a:solidFill>
                  <a:schemeClr val="bg1"/>
                </a:solidFill>
              </a:rPr>
              <a:t>=90</a:t>
            </a:r>
          </a:p>
          <a:p>
            <a:r>
              <a:rPr lang="en-GB" sz="700" b="1" dirty="0">
                <a:solidFill>
                  <a:schemeClr val="bg1"/>
                </a:solidFill>
              </a:rPr>
              <a:t>[Log]</a:t>
            </a:r>
          </a:p>
          <a:p>
            <a:r>
              <a:rPr lang="en-GB" sz="700" b="1" dirty="0" err="1">
                <a:solidFill>
                  <a:schemeClr val="bg1"/>
                </a:solidFill>
              </a:rPr>
              <a:t>LogOptions</a:t>
            </a:r>
            <a:r>
              <a:rPr lang="en-GB" sz="700" b="1" dirty="0">
                <a:solidFill>
                  <a:schemeClr val="bg1"/>
                </a:solidFill>
              </a:rPr>
              <a:t>=</a:t>
            </a:r>
            <a:r>
              <a:rPr lang="en-GB" sz="700" b="1" dirty="0" err="1">
                <a:solidFill>
                  <a:schemeClr val="bg1"/>
                </a:solidFill>
              </a:rPr>
              <a:t>LogBrief</a:t>
            </a:r>
            <a:endParaRPr lang="en-GB" sz="700" b="1" dirty="0">
              <a:solidFill>
                <a:schemeClr val="bg1"/>
              </a:solidFill>
            </a:endParaRPr>
          </a:p>
          <a:p>
            <a:r>
              <a:rPr lang="en-GB" sz="700" b="1" dirty="0" err="1">
                <a:solidFill>
                  <a:schemeClr val="bg1"/>
                </a:solidFill>
              </a:rPr>
              <a:t>MsgClassData</a:t>
            </a:r>
            <a:r>
              <a:rPr lang="en-GB" sz="700" b="1" dirty="0">
                <a:solidFill>
                  <a:schemeClr val="bg1"/>
                </a:solidFill>
              </a:rPr>
              <a:t>=0</a:t>
            </a:r>
          </a:p>
          <a:p>
            <a:r>
              <a:rPr lang="en-GB" sz="700" b="1" dirty="0" err="1">
                <a:solidFill>
                  <a:schemeClr val="bg1"/>
                </a:solidFill>
              </a:rPr>
              <a:t>MsgClassParameters</a:t>
            </a:r>
            <a:r>
              <a:rPr lang="en-GB" sz="700" b="1" dirty="0">
                <a:solidFill>
                  <a:schemeClr val="bg1"/>
                </a:solidFill>
              </a:rPr>
              <a:t>=0</a:t>
            </a:r>
          </a:p>
          <a:p>
            <a:r>
              <a:rPr lang="en-GB" sz="700" b="1" dirty="0" err="1" smtClean="0">
                <a:solidFill>
                  <a:schemeClr val="bg1"/>
                </a:solidFill>
              </a:rPr>
              <a:t>MsgClassFull</a:t>
            </a:r>
            <a:r>
              <a:rPr lang="en-GB" sz="700" b="1" dirty="0" smtClean="0">
                <a:solidFill>
                  <a:schemeClr val="bg1"/>
                </a:solidFill>
              </a:rPr>
              <a:t>=0</a:t>
            </a:r>
            <a:endParaRPr lang="en-GB" sz="700" b="1" dirty="0">
              <a:solidFill>
                <a:schemeClr val="bg1"/>
              </a:solidFill>
            </a:endParaRPr>
          </a:p>
        </p:txBody>
      </p:sp>
      <p:cxnSp>
        <p:nvCxnSpPr>
          <p:cNvPr id="3094" name="Elbow Connector 3093"/>
          <p:cNvCxnSpPr/>
          <p:nvPr/>
        </p:nvCxnSpPr>
        <p:spPr>
          <a:xfrm>
            <a:off x="5181600" y="3538582"/>
            <a:ext cx="1447800" cy="42818"/>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64" name="Rectangle 63"/>
          <p:cNvSpPr/>
          <p:nvPr/>
        </p:nvSpPr>
        <p:spPr>
          <a:xfrm>
            <a:off x="381000" y="4441954"/>
            <a:ext cx="2362200" cy="2416046"/>
          </a:xfrm>
          <a:prstGeom prst="rect">
            <a:avLst/>
          </a:prstGeom>
          <a:solidFill>
            <a:schemeClr val="tx1">
              <a:lumMod val="85000"/>
            </a:schemeClr>
          </a:solidFill>
          <a:ln>
            <a:solidFill>
              <a:schemeClr val="bg1"/>
            </a:solidFill>
          </a:ln>
        </p:spPr>
        <p:txBody>
          <a:bodyPr wrap="square">
            <a:spAutoFit/>
          </a:bodyPr>
          <a:lstStyle/>
          <a:p>
            <a:r>
              <a:rPr lang="en-US" sz="800" b="1" dirty="0" smtClean="0">
                <a:solidFill>
                  <a:schemeClr val="bg1"/>
                </a:solidFill>
              </a:rPr>
              <a:t>Invokes VUGEN.</a:t>
            </a:r>
          </a:p>
          <a:p>
            <a:r>
              <a:rPr lang="en-US" sz="800" b="1" dirty="0">
                <a:solidFill>
                  <a:schemeClr val="bg1"/>
                </a:solidFill>
              </a:rPr>
              <a:t>defines which actions are used by the script. There are other properties which define which protocols are used and other </a:t>
            </a:r>
            <a:r>
              <a:rPr lang="en-US" sz="800" b="1" dirty="0" smtClean="0">
                <a:solidFill>
                  <a:schemeClr val="bg1"/>
                </a:solidFill>
              </a:rPr>
              <a:t>settings. </a:t>
            </a:r>
            <a:r>
              <a:rPr lang="en-GB" sz="800" b="1" dirty="0" smtClean="0">
                <a:solidFill>
                  <a:schemeClr val="bg1"/>
                </a:solidFill>
              </a:rPr>
              <a:t>Example :</a:t>
            </a:r>
          </a:p>
          <a:p>
            <a:r>
              <a:rPr lang="en-GB" sz="700" b="1" dirty="0" smtClean="0">
                <a:solidFill>
                  <a:schemeClr val="bg1"/>
                </a:solidFill>
              </a:rPr>
              <a:t>[</a:t>
            </a:r>
            <a:r>
              <a:rPr lang="en-GB" sz="700" b="1" dirty="0">
                <a:solidFill>
                  <a:schemeClr val="bg1"/>
                </a:solidFill>
              </a:rPr>
              <a:t>General]</a:t>
            </a:r>
          </a:p>
          <a:p>
            <a:r>
              <a:rPr lang="en-GB" sz="700" b="1" dirty="0">
                <a:solidFill>
                  <a:schemeClr val="bg1"/>
                </a:solidFill>
              </a:rPr>
              <a:t>Type=</a:t>
            </a:r>
            <a:r>
              <a:rPr lang="en-GB" sz="700" b="1" dirty="0" err="1">
                <a:solidFill>
                  <a:schemeClr val="bg1"/>
                </a:solidFill>
              </a:rPr>
              <a:t>Oracle_NCA</a:t>
            </a:r>
            <a:endParaRPr lang="en-GB" sz="700" b="1" dirty="0">
              <a:solidFill>
                <a:schemeClr val="bg1"/>
              </a:solidFill>
            </a:endParaRPr>
          </a:p>
          <a:p>
            <a:r>
              <a:rPr lang="en-GB" sz="700" b="1" dirty="0" err="1">
                <a:solidFill>
                  <a:schemeClr val="bg1"/>
                </a:solidFill>
              </a:rPr>
              <a:t>DefaultCfg</a:t>
            </a:r>
            <a:r>
              <a:rPr lang="en-GB" sz="700" b="1" dirty="0">
                <a:solidFill>
                  <a:schemeClr val="bg1"/>
                </a:solidFill>
              </a:rPr>
              <a:t>=</a:t>
            </a:r>
            <a:r>
              <a:rPr lang="en-GB" sz="700" b="1" dirty="0" err="1">
                <a:solidFill>
                  <a:schemeClr val="bg1"/>
                </a:solidFill>
              </a:rPr>
              <a:t>default.cfg</a:t>
            </a:r>
            <a:endParaRPr lang="en-GB" sz="700" b="1" dirty="0">
              <a:solidFill>
                <a:schemeClr val="bg1"/>
              </a:solidFill>
            </a:endParaRPr>
          </a:p>
          <a:p>
            <a:r>
              <a:rPr lang="en-GB" sz="700" b="1" dirty="0" err="1">
                <a:solidFill>
                  <a:schemeClr val="bg1"/>
                </a:solidFill>
              </a:rPr>
              <a:t>BuildTarget</a:t>
            </a:r>
            <a:r>
              <a:rPr lang="en-GB" sz="700" b="1" dirty="0">
                <a:solidFill>
                  <a:schemeClr val="bg1"/>
                </a:solidFill>
              </a:rPr>
              <a:t>=</a:t>
            </a:r>
          </a:p>
          <a:p>
            <a:r>
              <a:rPr lang="en-GB" sz="700" b="1" dirty="0" err="1">
                <a:solidFill>
                  <a:schemeClr val="bg1"/>
                </a:solidFill>
              </a:rPr>
              <a:t>ParamRightBrace</a:t>
            </a:r>
            <a:r>
              <a:rPr lang="en-GB" sz="700" b="1" dirty="0">
                <a:solidFill>
                  <a:schemeClr val="bg1"/>
                </a:solidFill>
              </a:rPr>
              <a:t>=&gt;</a:t>
            </a:r>
          </a:p>
          <a:p>
            <a:r>
              <a:rPr lang="en-GB" sz="700" b="1" dirty="0" err="1">
                <a:solidFill>
                  <a:schemeClr val="bg1"/>
                </a:solidFill>
              </a:rPr>
              <a:t>ParamLeftBrace</a:t>
            </a:r>
            <a:r>
              <a:rPr lang="en-GB" sz="700" b="1" dirty="0">
                <a:solidFill>
                  <a:schemeClr val="bg1"/>
                </a:solidFill>
              </a:rPr>
              <a:t>=&lt;</a:t>
            </a:r>
          </a:p>
          <a:p>
            <a:r>
              <a:rPr lang="en-GB" sz="700" b="1" dirty="0" err="1">
                <a:solidFill>
                  <a:schemeClr val="bg1"/>
                </a:solidFill>
              </a:rPr>
              <a:t>NewFunctionHeader</a:t>
            </a:r>
            <a:r>
              <a:rPr lang="en-GB" sz="700" b="1" dirty="0">
                <a:solidFill>
                  <a:schemeClr val="bg1"/>
                </a:solidFill>
              </a:rPr>
              <a:t>=0</a:t>
            </a:r>
          </a:p>
          <a:p>
            <a:r>
              <a:rPr lang="en-GB" sz="700" b="1" dirty="0" err="1">
                <a:solidFill>
                  <a:schemeClr val="bg1"/>
                </a:solidFill>
              </a:rPr>
              <a:t>MajorVersion</a:t>
            </a:r>
            <a:r>
              <a:rPr lang="en-GB" sz="700" b="1" dirty="0">
                <a:solidFill>
                  <a:schemeClr val="bg1"/>
                </a:solidFill>
              </a:rPr>
              <a:t>=5</a:t>
            </a:r>
          </a:p>
          <a:p>
            <a:r>
              <a:rPr lang="en-GB" sz="700" b="1" dirty="0" err="1">
                <a:solidFill>
                  <a:schemeClr val="bg1"/>
                </a:solidFill>
              </a:rPr>
              <a:t>MinorVersion</a:t>
            </a:r>
            <a:r>
              <a:rPr lang="en-GB" sz="700" b="1" dirty="0">
                <a:solidFill>
                  <a:schemeClr val="bg1"/>
                </a:solidFill>
              </a:rPr>
              <a:t>=0</a:t>
            </a:r>
          </a:p>
          <a:p>
            <a:r>
              <a:rPr lang="en-GB" sz="700" b="1" dirty="0" err="1">
                <a:solidFill>
                  <a:schemeClr val="bg1"/>
                </a:solidFill>
              </a:rPr>
              <a:t>ParameterFile</a:t>
            </a:r>
            <a:r>
              <a:rPr lang="en-GB" sz="700" b="1" dirty="0">
                <a:solidFill>
                  <a:schemeClr val="bg1"/>
                </a:solidFill>
              </a:rPr>
              <a:t>=nca_test3.prm</a:t>
            </a:r>
          </a:p>
          <a:p>
            <a:r>
              <a:rPr lang="en-GB" sz="700" b="1" dirty="0" err="1">
                <a:solidFill>
                  <a:schemeClr val="bg1"/>
                </a:solidFill>
              </a:rPr>
              <a:t>GlobalParameterFile</a:t>
            </a:r>
            <a:r>
              <a:rPr lang="en-GB" sz="700" b="1" dirty="0">
                <a:solidFill>
                  <a:schemeClr val="bg1"/>
                </a:solidFill>
              </a:rPr>
              <a:t>=</a:t>
            </a:r>
          </a:p>
          <a:p>
            <a:r>
              <a:rPr lang="en-GB" sz="700" b="1" dirty="0">
                <a:solidFill>
                  <a:schemeClr val="bg1"/>
                </a:solidFill>
              </a:rPr>
              <a:t>[Transactions]</a:t>
            </a:r>
          </a:p>
          <a:p>
            <a:r>
              <a:rPr lang="en-GB" sz="700" b="1" dirty="0">
                <a:solidFill>
                  <a:schemeClr val="bg1"/>
                </a:solidFill>
              </a:rPr>
              <a:t>Connect=</a:t>
            </a:r>
          </a:p>
          <a:p>
            <a:r>
              <a:rPr lang="en-GB" sz="700" b="1" dirty="0">
                <a:solidFill>
                  <a:schemeClr val="bg1"/>
                </a:solidFill>
              </a:rPr>
              <a:t>[Actions]</a:t>
            </a:r>
          </a:p>
          <a:p>
            <a:r>
              <a:rPr lang="en-GB" sz="700" b="1" dirty="0" err="1">
                <a:solidFill>
                  <a:schemeClr val="bg1"/>
                </a:solidFill>
              </a:rPr>
              <a:t>vuser_init</a:t>
            </a:r>
            <a:r>
              <a:rPr lang="en-GB" sz="700" b="1" dirty="0">
                <a:solidFill>
                  <a:schemeClr val="bg1"/>
                </a:solidFill>
              </a:rPr>
              <a:t>=</a:t>
            </a:r>
            <a:r>
              <a:rPr lang="en-GB" sz="700" b="1" dirty="0" err="1">
                <a:solidFill>
                  <a:schemeClr val="bg1"/>
                </a:solidFill>
              </a:rPr>
              <a:t>init.c</a:t>
            </a:r>
            <a:endParaRPr lang="en-GB" sz="700" b="1" dirty="0">
              <a:solidFill>
                <a:schemeClr val="bg1"/>
              </a:solidFill>
            </a:endParaRPr>
          </a:p>
          <a:p>
            <a:r>
              <a:rPr lang="en-GB" sz="700" b="1" dirty="0">
                <a:solidFill>
                  <a:schemeClr val="bg1"/>
                </a:solidFill>
              </a:rPr>
              <a:t>Actions=</a:t>
            </a:r>
            <a:r>
              <a:rPr lang="en-GB" sz="700" b="1" dirty="0" err="1">
                <a:solidFill>
                  <a:schemeClr val="bg1"/>
                </a:solidFill>
              </a:rPr>
              <a:t>run.c</a:t>
            </a:r>
            <a:endParaRPr lang="en-GB" sz="700" b="1" dirty="0">
              <a:solidFill>
                <a:schemeClr val="bg1"/>
              </a:solidFill>
            </a:endParaRPr>
          </a:p>
          <a:p>
            <a:r>
              <a:rPr lang="en-GB" sz="700" b="1" dirty="0" err="1" smtClean="0">
                <a:solidFill>
                  <a:schemeClr val="bg1"/>
                </a:solidFill>
              </a:rPr>
              <a:t>vuser_end</a:t>
            </a:r>
            <a:r>
              <a:rPr lang="en-GB" sz="700" b="1" dirty="0" smtClean="0">
                <a:solidFill>
                  <a:schemeClr val="bg1"/>
                </a:solidFill>
              </a:rPr>
              <a:t>=</a:t>
            </a:r>
            <a:r>
              <a:rPr lang="en-GB" sz="700" b="1" dirty="0" err="1" smtClean="0">
                <a:solidFill>
                  <a:schemeClr val="bg1"/>
                </a:solidFill>
              </a:rPr>
              <a:t>end.c</a:t>
            </a:r>
            <a:endParaRPr lang="en-GB" sz="700" b="1" dirty="0">
              <a:solidFill>
                <a:schemeClr val="bg1"/>
              </a:solidFill>
            </a:endParaRPr>
          </a:p>
        </p:txBody>
      </p:sp>
      <p:cxnSp>
        <p:nvCxnSpPr>
          <p:cNvPr id="3100" name="Straight Connector 3099"/>
          <p:cNvCxnSpPr/>
          <p:nvPr/>
        </p:nvCxnSpPr>
        <p:spPr>
          <a:xfrm>
            <a:off x="2743200" y="6096000"/>
            <a:ext cx="3429000" cy="0"/>
          </a:xfrm>
          <a:prstGeom prst="line">
            <a:avLst/>
          </a:prstGeom>
        </p:spPr>
        <p:style>
          <a:lnRef idx="2">
            <a:schemeClr val="accent1"/>
          </a:lnRef>
          <a:fillRef idx="0">
            <a:schemeClr val="accent1"/>
          </a:fillRef>
          <a:effectRef idx="1">
            <a:schemeClr val="accent1"/>
          </a:effectRef>
          <a:fontRef idx="minor">
            <a:schemeClr val="tx1"/>
          </a:fontRef>
        </p:style>
      </p:cxnSp>
      <p:sp>
        <p:nvSpPr>
          <p:cNvPr id="35" name="Rectangle 34"/>
          <p:cNvSpPr/>
          <p:nvPr/>
        </p:nvSpPr>
        <p:spPr>
          <a:xfrm>
            <a:off x="2743200" y="5316379"/>
            <a:ext cx="2232405" cy="400110"/>
          </a:xfrm>
          <a:prstGeom prst="rect">
            <a:avLst/>
          </a:prstGeom>
          <a:ln w="3175">
            <a:solidFill>
              <a:schemeClr val="tx1"/>
            </a:solidFill>
          </a:ln>
        </p:spPr>
        <p:txBody>
          <a:bodyPr wrap="square">
            <a:spAutoFit/>
          </a:bodyPr>
          <a:lstStyle/>
          <a:p>
            <a:r>
              <a:rPr lang="en-US" sz="1000" dirty="0" smtClean="0"/>
              <a:t>Includes </a:t>
            </a:r>
            <a:r>
              <a:rPr lang="en-US" sz="1000" dirty="0"/>
              <a:t>command line parameters to the preprocessor.</a:t>
            </a:r>
          </a:p>
        </p:txBody>
      </p:sp>
      <p:cxnSp>
        <p:nvCxnSpPr>
          <p:cNvPr id="37" name="Straight Connector 36"/>
          <p:cNvCxnSpPr>
            <a:stCxn id="35" idx="3"/>
          </p:cNvCxnSpPr>
          <p:nvPr/>
        </p:nvCxnSpPr>
        <p:spPr>
          <a:xfrm>
            <a:off x="4975605" y="5516434"/>
            <a:ext cx="739395" cy="0"/>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006484" y="4419600"/>
            <a:ext cx="1001570" cy="230832"/>
          </a:xfrm>
          <a:prstGeom prst="rect">
            <a:avLst/>
          </a:prstGeom>
          <a:ln w="3175">
            <a:solidFill>
              <a:schemeClr val="tx1"/>
            </a:solidFill>
          </a:ln>
        </p:spPr>
        <p:txBody>
          <a:bodyPr wrap="square">
            <a:spAutoFit/>
          </a:bodyPr>
          <a:lstStyle/>
          <a:p>
            <a:r>
              <a:rPr lang="en-US" sz="900" dirty="0" smtClean="0"/>
              <a:t>Compilation logs</a:t>
            </a:r>
            <a:endParaRPr lang="en-GB" sz="900" dirty="0"/>
          </a:p>
        </p:txBody>
      </p:sp>
      <p:cxnSp>
        <p:nvCxnSpPr>
          <p:cNvPr id="49" name="Straight Connector 48"/>
          <p:cNvCxnSpPr/>
          <p:nvPr/>
        </p:nvCxnSpPr>
        <p:spPr>
          <a:xfrm>
            <a:off x="5016670" y="4562475"/>
            <a:ext cx="657264" cy="0"/>
          </a:xfrm>
          <a:prstGeom prst="line">
            <a:avLst/>
          </a:prstGeom>
        </p:spPr>
        <p:style>
          <a:lnRef idx="2">
            <a:schemeClr val="accent1"/>
          </a:lnRef>
          <a:fillRef idx="0">
            <a:schemeClr val="accent1"/>
          </a:fillRef>
          <a:effectRef idx="1">
            <a:schemeClr val="accent1"/>
          </a:effectRef>
          <a:fontRef idx="minor">
            <a:schemeClr val="tx1"/>
          </a:fontRef>
        </p:style>
      </p:cxnSp>
      <p:sp>
        <p:nvSpPr>
          <p:cNvPr id="29" name="Rectangle 28"/>
          <p:cNvSpPr/>
          <p:nvPr/>
        </p:nvSpPr>
        <p:spPr>
          <a:xfrm>
            <a:off x="2743200" y="5772090"/>
            <a:ext cx="2232405" cy="246221"/>
          </a:xfrm>
          <a:prstGeom prst="rect">
            <a:avLst/>
          </a:prstGeom>
          <a:ln w="3175">
            <a:solidFill>
              <a:schemeClr val="tx1"/>
            </a:solidFill>
          </a:ln>
        </p:spPr>
        <p:txBody>
          <a:bodyPr wrap="square">
            <a:spAutoFit/>
          </a:bodyPr>
          <a:lstStyle/>
          <a:p>
            <a:r>
              <a:rPr lang="en-US" sz="1000" dirty="0">
                <a:latin typeface="Calibri" pitchFamily="34" charset="0"/>
              </a:rPr>
              <a:t>Contains the run logic for the script </a:t>
            </a:r>
            <a:r>
              <a:rPr lang="en-US" sz="1000" dirty="0" smtClean="0">
                <a:latin typeface="Calibri" pitchFamily="34" charset="0"/>
              </a:rPr>
              <a:t>.</a:t>
            </a:r>
            <a:endParaRPr lang="en-US" sz="1000" dirty="0">
              <a:latin typeface="Calibri" pitchFamily="34" charset="0"/>
            </a:endParaRPr>
          </a:p>
        </p:txBody>
      </p:sp>
      <p:cxnSp>
        <p:nvCxnSpPr>
          <p:cNvPr id="30" name="Straight Connector 29"/>
          <p:cNvCxnSpPr/>
          <p:nvPr/>
        </p:nvCxnSpPr>
        <p:spPr>
          <a:xfrm>
            <a:off x="4975605" y="5943600"/>
            <a:ext cx="739395" cy="0"/>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895601" y="4800600"/>
            <a:ext cx="2121070" cy="246221"/>
          </a:xfrm>
          <a:prstGeom prst="rect">
            <a:avLst/>
          </a:prstGeom>
          <a:ln w="3175">
            <a:solidFill>
              <a:schemeClr val="tx1"/>
            </a:solidFill>
          </a:ln>
        </p:spPr>
        <p:txBody>
          <a:bodyPr wrap="square">
            <a:spAutoFit/>
          </a:bodyPr>
          <a:lstStyle/>
          <a:p>
            <a:r>
              <a:rPr lang="en-US" sz="1000" dirty="0" err="1">
                <a:latin typeface="Calibri" pitchFamily="34" charset="0"/>
              </a:rPr>
              <a:t>Containes</a:t>
            </a:r>
            <a:r>
              <a:rPr lang="en-US" sz="1000" dirty="0">
                <a:latin typeface="Calibri" pitchFamily="34" charset="0"/>
              </a:rPr>
              <a:t> the parameter definitions</a:t>
            </a:r>
          </a:p>
        </p:txBody>
      </p:sp>
      <p:cxnSp>
        <p:nvCxnSpPr>
          <p:cNvPr id="33" name="Straight Connector 32"/>
          <p:cNvCxnSpPr/>
          <p:nvPr/>
        </p:nvCxnSpPr>
        <p:spPr>
          <a:xfrm>
            <a:off x="5016671" y="4953000"/>
            <a:ext cx="1155529"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Right Brace 11"/>
          <p:cNvSpPr/>
          <p:nvPr/>
        </p:nvSpPr>
        <p:spPr>
          <a:xfrm>
            <a:off x="6096000" y="3750677"/>
            <a:ext cx="45719" cy="21172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Rectangle 38"/>
          <p:cNvSpPr/>
          <p:nvPr/>
        </p:nvSpPr>
        <p:spPr>
          <a:xfrm>
            <a:off x="6096000" y="3750676"/>
            <a:ext cx="685800" cy="215444"/>
          </a:xfrm>
          <a:prstGeom prst="rect">
            <a:avLst/>
          </a:prstGeom>
          <a:noFill/>
          <a:ln>
            <a:noFill/>
          </a:ln>
        </p:spPr>
        <p:txBody>
          <a:bodyPr wrap="square">
            <a:spAutoFit/>
          </a:bodyPr>
          <a:lstStyle/>
          <a:p>
            <a:r>
              <a:rPr lang="en-GB" sz="800" b="1" dirty="0" smtClean="0">
                <a:solidFill>
                  <a:schemeClr val="bg1"/>
                </a:solidFill>
              </a:rPr>
              <a:t>Data Files</a:t>
            </a:r>
            <a:endParaRPr lang="en-GB" sz="800" b="1" dirty="0">
              <a:solidFill>
                <a:schemeClr val="bg1"/>
              </a:solidFill>
            </a:endParaRPr>
          </a:p>
        </p:txBody>
      </p:sp>
    </p:spTree>
    <p:extLst>
      <p:ext uri="{BB962C8B-B14F-4D97-AF65-F5344CB8AC3E}">
        <p14:creationId xmlns:p14="http://schemas.microsoft.com/office/powerpoint/2010/main" val="3648938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Script</a:t>
            </a:r>
            <a:br>
              <a:rPr lang="en-GB" dirty="0" smtClean="0"/>
            </a:br>
            <a:r>
              <a:rPr lang="en-GB" sz="3100" dirty="0" smtClean="0"/>
              <a:t>Cleaning </a:t>
            </a:r>
            <a:r>
              <a:rPr lang="en-GB" sz="3100" dirty="0"/>
              <a:t>Up </a:t>
            </a:r>
            <a:r>
              <a:rPr lang="en-GB" sz="3100" dirty="0" smtClean="0"/>
              <a:t>Files</a:t>
            </a:r>
            <a:endParaRPr lang="en-GB" dirty="0"/>
          </a:p>
        </p:txBody>
      </p:sp>
      <p:sp>
        <p:nvSpPr>
          <p:cNvPr id="3" name="Content Placeholder 2"/>
          <p:cNvSpPr>
            <a:spLocks noGrp="1"/>
          </p:cNvSpPr>
          <p:nvPr>
            <p:ph idx="1"/>
          </p:nvPr>
        </p:nvSpPr>
        <p:spPr>
          <a:xfrm>
            <a:off x="914400" y="1783560"/>
            <a:ext cx="4191000" cy="4572000"/>
          </a:xfrm>
        </p:spPr>
        <p:txBody>
          <a:bodyPr>
            <a:normAutofit fontScale="32500" lnSpcReduction="20000"/>
          </a:bodyPr>
          <a:lstStyle/>
          <a:p>
            <a:r>
              <a:rPr lang="en-GB" dirty="0"/>
              <a:t>When </a:t>
            </a:r>
            <a:r>
              <a:rPr lang="en-GB" dirty="0" err="1"/>
              <a:t>VuGen</a:t>
            </a:r>
            <a:r>
              <a:rPr lang="en-GB" dirty="0"/>
              <a:t> runs, it creates a data folder with a lot of "</a:t>
            </a:r>
            <a:r>
              <a:rPr lang="en-GB" dirty="0" err="1"/>
              <a:t>cruft</a:t>
            </a:r>
            <a:r>
              <a:rPr lang="en-GB" dirty="0"/>
              <a:t>" files</a:t>
            </a:r>
            <a:r>
              <a:rPr lang="en-GB" dirty="0" smtClean="0"/>
              <a:t>.</a:t>
            </a:r>
            <a:endParaRPr lang="en-GB" dirty="0"/>
          </a:p>
          <a:p>
            <a:r>
              <a:rPr lang="en-GB" dirty="0" smtClean="0"/>
              <a:t>When </a:t>
            </a:r>
            <a:r>
              <a:rPr lang="en-GB" dirty="0"/>
              <a:t>a script is saved as a new name by </a:t>
            </a:r>
            <a:r>
              <a:rPr lang="en-GB" dirty="0" err="1"/>
              <a:t>VuGen</a:t>
            </a:r>
            <a:r>
              <a:rPr lang="en-GB" dirty="0"/>
              <a:t>, only files it knows about are copied to the new folder: .</a:t>
            </a:r>
            <a:r>
              <a:rPr lang="en-GB" dirty="0" err="1"/>
              <a:t>usr</a:t>
            </a:r>
            <a:r>
              <a:rPr lang="en-GB" dirty="0"/>
              <a:t>, .c, .</a:t>
            </a:r>
            <a:r>
              <a:rPr lang="en-GB" dirty="0" err="1"/>
              <a:t>prm</a:t>
            </a:r>
            <a:r>
              <a:rPr lang="en-GB" dirty="0"/>
              <a:t>, and .</a:t>
            </a:r>
            <a:r>
              <a:rPr lang="en-GB" dirty="0" err="1"/>
              <a:t>dat</a:t>
            </a:r>
            <a:r>
              <a:rPr lang="en-GB" dirty="0"/>
              <a:t> files</a:t>
            </a:r>
            <a:r>
              <a:rPr lang="en-GB" dirty="0" smtClean="0"/>
              <a:t>.</a:t>
            </a:r>
            <a:endParaRPr lang="en-GB" dirty="0"/>
          </a:p>
          <a:p>
            <a:r>
              <a:rPr lang="en-GB" dirty="0" smtClean="0"/>
              <a:t>This </a:t>
            </a:r>
            <a:r>
              <a:rPr lang="en-GB" dirty="0"/>
              <a:t>Windows batch file deletes extraneous files that are regenerated by </a:t>
            </a:r>
            <a:r>
              <a:rPr lang="en-GB" dirty="0" err="1"/>
              <a:t>VuGen</a:t>
            </a:r>
            <a:r>
              <a:rPr lang="en-GB" dirty="0"/>
              <a:t> during each compilation, so do not need to be kept: </a:t>
            </a:r>
            <a:endParaRPr lang="en-GB" dirty="0" smtClean="0"/>
          </a:p>
          <a:p>
            <a:r>
              <a:rPr lang="en-GB" dirty="0" smtClean="0">
                <a:solidFill>
                  <a:srgbClr val="FF0000"/>
                </a:solidFill>
              </a:rPr>
              <a:t>rem </a:t>
            </a:r>
            <a:r>
              <a:rPr lang="en-GB" dirty="0">
                <a:solidFill>
                  <a:srgbClr val="FF0000"/>
                </a:solidFill>
              </a:rPr>
              <a:t>cd %1</a:t>
            </a:r>
          </a:p>
          <a:p>
            <a:r>
              <a:rPr lang="en-GB" dirty="0">
                <a:solidFill>
                  <a:srgbClr val="FF0000"/>
                </a:solidFill>
              </a:rPr>
              <a:t>del /q </a:t>
            </a:r>
            <a:r>
              <a:rPr lang="en-GB" dirty="0" err="1">
                <a:solidFill>
                  <a:srgbClr val="FF0000"/>
                </a:solidFill>
              </a:rPr>
              <a:t>pre_cci.c</a:t>
            </a:r>
            <a:endParaRPr lang="en-GB" dirty="0">
              <a:solidFill>
                <a:srgbClr val="FF0000"/>
              </a:solidFill>
            </a:endParaRPr>
          </a:p>
          <a:p>
            <a:r>
              <a:rPr lang="en-GB" dirty="0">
                <a:solidFill>
                  <a:srgbClr val="FF0000"/>
                </a:solidFill>
              </a:rPr>
              <a:t>del /q *.</a:t>
            </a:r>
            <a:r>
              <a:rPr lang="en-GB" dirty="0" smtClean="0">
                <a:solidFill>
                  <a:srgbClr val="FF0000"/>
                </a:solidFill>
              </a:rPr>
              <a:t>log	\\</a:t>
            </a:r>
            <a:r>
              <a:rPr lang="en-US" sz="3200" dirty="0">
                <a:latin typeface="Calibri" pitchFamily="34" charset="0"/>
              </a:rPr>
              <a:t> random log files which you will probably never need to look at </a:t>
            </a:r>
            <a:endParaRPr lang="en-GB" dirty="0">
              <a:solidFill>
                <a:srgbClr val="FF0000"/>
              </a:solidFill>
            </a:endParaRPr>
          </a:p>
          <a:p>
            <a:r>
              <a:rPr lang="en-GB" dirty="0" smtClean="0">
                <a:solidFill>
                  <a:srgbClr val="FF0000"/>
                </a:solidFill>
              </a:rPr>
              <a:t>del /q *.txt	\\ </a:t>
            </a:r>
            <a:r>
              <a:rPr lang="en-US" sz="3200" dirty="0">
                <a:latin typeface="Calibri" pitchFamily="34" charset="0"/>
              </a:rPr>
              <a:t>These text files contain commands and arguments for the script compiler and driver </a:t>
            </a:r>
            <a:r>
              <a:rPr lang="en-US" sz="3200" dirty="0" smtClean="0">
                <a:latin typeface="Calibri" pitchFamily="34" charset="0"/>
              </a:rPr>
              <a:t>		(</a:t>
            </a:r>
            <a:r>
              <a:rPr lang="en-US" sz="3200" dirty="0" err="1">
                <a:latin typeface="Calibri" pitchFamily="34" charset="0"/>
              </a:rPr>
              <a:t>mdrv</a:t>
            </a:r>
            <a:r>
              <a:rPr lang="en-US" sz="3200" dirty="0">
                <a:latin typeface="Calibri" pitchFamily="34" charset="0"/>
              </a:rPr>
              <a:t>) and are created dynamically, so you can safely delete them</a:t>
            </a:r>
            <a:r>
              <a:rPr lang="en-US" sz="3200" dirty="0" smtClean="0">
                <a:latin typeface="Calibri" pitchFamily="34" charset="0"/>
              </a:rPr>
              <a:t>.</a:t>
            </a:r>
            <a:endParaRPr lang="en-GB" dirty="0" smtClean="0">
              <a:solidFill>
                <a:srgbClr val="FF0000"/>
              </a:solidFill>
            </a:endParaRPr>
          </a:p>
          <a:p>
            <a:r>
              <a:rPr lang="en-GB" dirty="0" smtClean="0">
                <a:solidFill>
                  <a:srgbClr val="FF0000"/>
                </a:solidFill>
              </a:rPr>
              <a:t>del </a:t>
            </a:r>
            <a:r>
              <a:rPr lang="en-GB" dirty="0">
                <a:solidFill>
                  <a:srgbClr val="FF0000"/>
                </a:solidFill>
              </a:rPr>
              <a:t>/q *.ci</a:t>
            </a:r>
          </a:p>
          <a:p>
            <a:r>
              <a:rPr lang="en-GB" dirty="0">
                <a:solidFill>
                  <a:srgbClr val="FF0000"/>
                </a:solidFill>
              </a:rPr>
              <a:t>del /q *.</a:t>
            </a:r>
            <a:r>
              <a:rPr lang="en-GB" dirty="0" err="1">
                <a:solidFill>
                  <a:srgbClr val="FF0000"/>
                </a:solidFill>
              </a:rPr>
              <a:t>bak</a:t>
            </a:r>
            <a:endParaRPr lang="en-GB" dirty="0">
              <a:solidFill>
                <a:srgbClr val="FF0000"/>
              </a:solidFill>
            </a:endParaRPr>
          </a:p>
          <a:p>
            <a:r>
              <a:rPr lang="en-GB" dirty="0">
                <a:solidFill>
                  <a:srgbClr val="FF0000"/>
                </a:solidFill>
              </a:rPr>
              <a:t>del /q *.class</a:t>
            </a:r>
          </a:p>
          <a:p>
            <a:r>
              <a:rPr lang="en-GB" dirty="0">
                <a:solidFill>
                  <a:srgbClr val="FF0000"/>
                </a:solidFill>
              </a:rPr>
              <a:t>del /q *.</a:t>
            </a:r>
            <a:r>
              <a:rPr lang="en-GB" dirty="0" err="1">
                <a:solidFill>
                  <a:srgbClr val="FF0000"/>
                </a:solidFill>
              </a:rPr>
              <a:t>sed</a:t>
            </a:r>
            <a:endParaRPr lang="en-GB" dirty="0">
              <a:solidFill>
                <a:srgbClr val="FF0000"/>
              </a:solidFill>
            </a:endParaRPr>
          </a:p>
          <a:p>
            <a:r>
              <a:rPr lang="en-GB" dirty="0">
                <a:solidFill>
                  <a:srgbClr val="FF0000"/>
                </a:solidFill>
              </a:rPr>
              <a:t>del /q *.</a:t>
            </a:r>
            <a:r>
              <a:rPr lang="en-GB" dirty="0" err="1" smtClean="0">
                <a:solidFill>
                  <a:srgbClr val="FF0000"/>
                </a:solidFill>
              </a:rPr>
              <a:t>idx</a:t>
            </a:r>
            <a:r>
              <a:rPr lang="en-GB" dirty="0" smtClean="0">
                <a:solidFill>
                  <a:srgbClr val="FF0000"/>
                </a:solidFill>
              </a:rPr>
              <a:t> 	</a:t>
            </a:r>
            <a:r>
              <a:rPr lang="en-US" dirty="0" smtClean="0">
                <a:solidFill>
                  <a:srgbClr val="FF0000"/>
                </a:solidFill>
              </a:rPr>
              <a:t>\\</a:t>
            </a:r>
            <a:r>
              <a:rPr lang="en-US" sz="3200" dirty="0" smtClean="0">
                <a:latin typeface="Calibri" pitchFamily="34" charset="0"/>
              </a:rPr>
              <a:t> </a:t>
            </a:r>
            <a:r>
              <a:rPr lang="en-US" sz="3200" dirty="0">
                <a:latin typeface="Calibri" pitchFamily="34" charset="0"/>
              </a:rPr>
              <a:t>binary "index" files created by </a:t>
            </a:r>
            <a:r>
              <a:rPr lang="en-US" sz="3200" dirty="0" err="1">
                <a:latin typeface="Calibri" pitchFamily="34" charset="0"/>
              </a:rPr>
              <a:t>Vugen</a:t>
            </a:r>
            <a:r>
              <a:rPr lang="en-US" sz="3200" dirty="0">
                <a:latin typeface="Calibri" pitchFamily="34" charset="0"/>
              </a:rPr>
              <a:t> for holding parameter values </a:t>
            </a:r>
            <a:endParaRPr lang="en-GB" dirty="0">
              <a:solidFill>
                <a:srgbClr val="FF0000"/>
              </a:solidFill>
            </a:endParaRPr>
          </a:p>
          <a:p>
            <a:r>
              <a:rPr lang="en-GB" dirty="0">
                <a:solidFill>
                  <a:srgbClr val="FF0000"/>
                </a:solidFill>
              </a:rPr>
              <a:t>rem del /q *.</a:t>
            </a:r>
            <a:r>
              <a:rPr lang="en-GB" dirty="0" err="1">
                <a:solidFill>
                  <a:srgbClr val="FF0000"/>
                </a:solidFill>
              </a:rPr>
              <a:t>dat</a:t>
            </a:r>
            <a:endParaRPr lang="en-GB" dirty="0">
              <a:solidFill>
                <a:srgbClr val="FF0000"/>
              </a:solidFill>
            </a:endParaRPr>
          </a:p>
          <a:p>
            <a:r>
              <a:rPr lang="en-GB" dirty="0">
                <a:solidFill>
                  <a:srgbClr val="FF0000"/>
                </a:solidFill>
              </a:rPr>
              <a:t>del combined_*.</a:t>
            </a:r>
            <a:r>
              <a:rPr lang="en-GB" dirty="0" smtClean="0">
                <a:solidFill>
                  <a:srgbClr val="FF0000"/>
                </a:solidFill>
              </a:rPr>
              <a:t>c	\\</a:t>
            </a:r>
            <a:r>
              <a:rPr lang="en-US" sz="3200" dirty="0">
                <a:latin typeface="Calibri" pitchFamily="34" charset="0"/>
              </a:rPr>
              <a:t>A list of #includes for all of your </a:t>
            </a:r>
            <a:r>
              <a:rPr lang="en-US" sz="3200" dirty="0" smtClean="0">
                <a:latin typeface="Calibri" pitchFamily="34" charset="0"/>
              </a:rPr>
              <a:t>Actions</a:t>
            </a:r>
            <a:endParaRPr lang="en-GB" dirty="0">
              <a:solidFill>
                <a:srgbClr val="FF0000"/>
              </a:solidFill>
            </a:endParaRPr>
          </a:p>
          <a:p>
            <a:r>
              <a:rPr lang="en-GB" dirty="0" err="1">
                <a:solidFill>
                  <a:srgbClr val="FF0000"/>
                </a:solidFill>
              </a:rPr>
              <a:t>rd</a:t>
            </a:r>
            <a:r>
              <a:rPr lang="en-GB" dirty="0">
                <a:solidFill>
                  <a:srgbClr val="FF0000"/>
                </a:solidFill>
              </a:rPr>
              <a:t> /q /s data</a:t>
            </a:r>
          </a:p>
          <a:p>
            <a:r>
              <a:rPr lang="en-GB" dirty="0" smtClean="0">
                <a:solidFill>
                  <a:srgbClr val="FF0000"/>
                </a:solidFill>
              </a:rPr>
              <a:t>pause</a:t>
            </a:r>
            <a:endParaRPr lang="en-GB" dirty="0">
              <a:solidFill>
                <a:srgbClr val="FF0000"/>
              </a:solidFill>
            </a:endParaRPr>
          </a:p>
          <a:p>
            <a:r>
              <a:rPr lang="en-GB" dirty="0"/>
              <a:t>You may also want to delete the default "result1" folder and other result folders you created</a:t>
            </a:r>
            <a:r>
              <a:rPr lang="en-GB" dirty="0" smtClean="0"/>
              <a:t>.</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8576" y="4000500"/>
            <a:ext cx="3889224"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334000" y="1752600"/>
            <a:ext cx="3657600" cy="2062103"/>
          </a:xfrm>
          <a:prstGeom prst="rect">
            <a:avLst/>
          </a:prstGeom>
        </p:spPr>
        <p:txBody>
          <a:bodyPr wrap="square">
            <a:spAutoFit/>
          </a:bodyPr>
          <a:lstStyle/>
          <a:p>
            <a:r>
              <a:rPr lang="en-US" sz="1600" dirty="0" smtClean="0">
                <a:latin typeface="Calibri" pitchFamily="34" charset="0"/>
              </a:rPr>
              <a:t>There </a:t>
            </a:r>
            <a:r>
              <a:rPr lang="en-US" sz="1600" dirty="0">
                <a:latin typeface="Calibri" pitchFamily="34" charset="0"/>
              </a:rPr>
              <a:t>is a quick shortcut you can use, rather than going through and deleting everything manually. From the 'File' menu, select </a:t>
            </a:r>
            <a:r>
              <a:rPr lang="en-US" sz="1600" dirty="0" smtClean="0">
                <a:latin typeface="Calibri" pitchFamily="34" charset="0"/>
              </a:rPr>
              <a:t>‘Manage Zip Files</a:t>
            </a:r>
            <a:r>
              <a:rPr lang="en-US" sz="1600" dirty="0">
                <a:latin typeface="Calibri" pitchFamily="34" charset="0"/>
              </a:rPr>
              <a:t>' and 'Export to zip file'. In the dialog, select the 'Runtime files' radio button and 'Ok'. Now you have a "clean" script without the extraneous files created by </a:t>
            </a:r>
            <a:r>
              <a:rPr lang="en-US" sz="1600" dirty="0" err="1">
                <a:latin typeface="Calibri" pitchFamily="34" charset="0"/>
              </a:rPr>
              <a:t>Vugen</a:t>
            </a:r>
            <a:r>
              <a:rPr lang="en-US" sz="1600" dirty="0" smtClean="0">
                <a:latin typeface="Calibri" pitchFamily="34" charset="0"/>
              </a:rPr>
              <a:t>.</a:t>
            </a:r>
            <a:endParaRPr lang="en-US" sz="1600" dirty="0">
              <a:latin typeface="Calibri" pitchFamily="34" charset="0"/>
            </a:endParaRPr>
          </a:p>
        </p:txBody>
      </p:sp>
    </p:spTree>
    <p:extLst>
      <p:ext uri="{BB962C8B-B14F-4D97-AF65-F5344CB8AC3E}">
        <p14:creationId xmlns:p14="http://schemas.microsoft.com/office/powerpoint/2010/main" val="32596415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a:p>
        </p:txBody>
      </p:sp>
      <p:sp>
        <p:nvSpPr>
          <p:cNvPr id="3" name="Title 2"/>
          <p:cNvSpPr>
            <a:spLocks noGrp="1"/>
          </p:cNvSpPr>
          <p:nvPr>
            <p:ph type="title"/>
          </p:nvPr>
        </p:nvSpPr>
        <p:spPr/>
        <p:txBody>
          <a:bodyPr/>
          <a:lstStyle/>
          <a:p>
            <a:r>
              <a:rPr lang="en-US" dirty="0" smtClean="0"/>
              <a:t>Enhancing Recorded Script</a:t>
            </a:r>
            <a:endParaRPr lang="en-GB" dirty="0"/>
          </a:p>
        </p:txBody>
      </p:sp>
    </p:spTree>
    <p:extLst>
      <p:ext uri="{BB962C8B-B14F-4D97-AF65-F5344CB8AC3E}">
        <p14:creationId xmlns:p14="http://schemas.microsoft.com/office/powerpoint/2010/main" val="3560953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Parameterization</a:t>
            </a:r>
            <a:br>
              <a:rPr lang="en-US" dirty="0" smtClean="0"/>
            </a:br>
            <a:r>
              <a:rPr lang="en-US" sz="3100" dirty="0" smtClean="0"/>
              <a:t>Parameter Types</a:t>
            </a:r>
            <a:endParaRPr lang="en-GB" sz="4400" dirty="0"/>
          </a:p>
        </p:txBody>
      </p:sp>
      <p:sp>
        <p:nvSpPr>
          <p:cNvPr id="3" name="Content Placeholder 2"/>
          <p:cNvSpPr>
            <a:spLocks noGrp="1"/>
          </p:cNvSpPr>
          <p:nvPr>
            <p:ph idx="1"/>
          </p:nvPr>
        </p:nvSpPr>
        <p:spPr/>
        <p:txBody>
          <a:bodyPr>
            <a:normAutofit fontScale="85000" lnSpcReduction="20000"/>
          </a:bodyPr>
          <a:lstStyle/>
          <a:p>
            <a:r>
              <a:rPr lang="en-GB" sz="1600" b="1" dirty="0"/>
              <a:t>File </a:t>
            </a:r>
            <a:r>
              <a:rPr lang="en-GB" sz="1600" b="1" dirty="0" smtClean="0"/>
              <a:t>-</a:t>
            </a:r>
            <a:r>
              <a:rPr lang="en-GB" sz="1600" dirty="0" smtClean="0"/>
              <a:t> </a:t>
            </a:r>
            <a:r>
              <a:rPr lang="en-US" sz="1600" dirty="0"/>
              <a:t>Data files can be local or global. You can specify an existing ASCII file, use </a:t>
            </a:r>
            <a:r>
              <a:rPr lang="en-US" sz="1600" dirty="0" err="1"/>
              <a:t>VuGen</a:t>
            </a:r>
            <a:r>
              <a:rPr lang="en-US" sz="1600" dirty="0"/>
              <a:t> to create a new one, or import a database file. Data files are useful if you have many known values for your parameter.</a:t>
            </a:r>
          </a:p>
          <a:p>
            <a:r>
              <a:rPr lang="en-US" sz="1600" b="1" dirty="0" smtClean="0"/>
              <a:t>Table </a:t>
            </a:r>
            <a:r>
              <a:rPr lang="en-US" sz="1600" b="1" dirty="0"/>
              <a:t>-</a:t>
            </a:r>
            <a:r>
              <a:rPr lang="en-US" sz="1600" dirty="0"/>
              <a:t> meant for applications that you want to test by filling in table cell values. Whereas the file type uses one cell value for each parameter occurrence, the table type uses several rows and columns as parameter values, similar to an array of values. Using the table type, you can fill in an entire table with a single command</a:t>
            </a:r>
            <a:r>
              <a:rPr lang="en-US" sz="1600" dirty="0" smtClean="0"/>
              <a:t>.</a:t>
            </a:r>
          </a:p>
          <a:p>
            <a:r>
              <a:rPr lang="en-US" sz="1600" b="1" dirty="0" smtClean="0"/>
              <a:t>XML - </a:t>
            </a:r>
            <a:r>
              <a:rPr lang="en-US" sz="1600" dirty="0" smtClean="0"/>
              <a:t>You can use an XML type parameter to replace the entire structure with a single parameter. For example, an XML parameter called </a:t>
            </a:r>
            <a:r>
              <a:rPr lang="en-US" sz="1600" b="1" dirty="0" smtClean="0"/>
              <a:t>Address</a:t>
            </a:r>
            <a:r>
              <a:rPr lang="en-US" sz="1600" dirty="0" smtClean="0"/>
              <a:t> can replace a contact name, an address, city, and postal code. use XML parameters with Web Service scripts or for SOA services.</a:t>
            </a:r>
          </a:p>
          <a:p>
            <a:r>
              <a:rPr lang="en-US" sz="1600" b="1" dirty="0" smtClean="0"/>
              <a:t>Internal </a:t>
            </a:r>
            <a:r>
              <a:rPr lang="en-US" sz="1600" b="1" dirty="0"/>
              <a:t>-</a:t>
            </a:r>
            <a:r>
              <a:rPr lang="en-US" sz="1600" dirty="0"/>
              <a:t> generated automatically while a </a:t>
            </a:r>
            <a:r>
              <a:rPr lang="en-US" sz="1600" dirty="0" err="1"/>
              <a:t>Vuser</a:t>
            </a:r>
            <a:r>
              <a:rPr lang="en-US" sz="1600" dirty="0"/>
              <a:t> runs, such as Date/Time, Group Name, Iteration Number, Load Generator Name, Random Number, Unique Number, and </a:t>
            </a:r>
            <a:r>
              <a:rPr lang="en-US" sz="1600" dirty="0" err="1"/>
              <a:t>Vuser</a:t>
            </a:r>
            <a:r>
              <a:rPr lang="en-US" sz="1600" dirty="0"/>
              <a:t> ID.</a:t>
            </a:r>
          </a:p>
          <a:p>
            <a:r>
              <a:rPr lang="en-US" sz="1600" b="1" dirty="0" smtClean="0"/>
              <a:t>User-Defined Function – </a:t>
            </a:r>
            <a:r>
              <a:rPr lang="en-US" sz="1600" dirty="0" smtClean="0"/>
              <a:t> </a:t>
            </a:r>
            <a:r>
              <a:rPr lang="en-US" sz="1600" dirty="0"/>
              <a:t>A user-defined function replaces the parameter with a value returned from a function located in an external DLL.</a:t>
            </a:r>
            <a:endParaRPr lang="en-US" sz="1600" dirty="0" smtClean="0"/>
          </a:p>
          <a:p>
            <a:r>
              <a:rPr lang="en-US" sz="1600" dirty="0" smtClean="0"/>
              <a:t>Before </a:t>
            </a:r>
            <a:r>
              <a:rPr lang="en-US" sz="1600" dirty="0"/>
              <a:t>you assign a user-defined function as a parameter, you create the external library (DLL) with the function. The function should have the following format:</a:t>
            </a:r>
          </a:p>
          <a:p>
            <a:r>
              <a:rPr lang="en-US" sz="1600" dirty="0"/>
              <a:t>__</a:t>
            </a:r>
            <a:r>
              <a:rPr lang="en-US" sz="1600" dirty="0" err="1"/>
              <a:t>declspec</a:t>
            </a:r>
            <a:r>
              <a:rPr lang="en-US" sz="1600" dirty="0"/>
              <a:t>(</a:t>
            </a:r>
            <a:r>
              <a:rPr lang="en-US" sz="1600" dirty="0" err="1"/>
              <a:t>dllexport</a:t>
            </a:r>
            <a:r>
              <a:rPr lang="en-US" sz="1600" dirty="0"/>
              <a:t>) char *&lt;</a:t>
            </a:r>
            <a:r>
              <a:rPr lang="en-US" sz="1600" dirty="0" err="1"/>
              <a:t>functionName</a:t>
            </a:r>
            <a:r>
              <a:rPr lang="en-US" sz="1600" dirty="0"/>
              <a:t>&gt;(char *, char *) </a:t>
            </a:r>
            <a:endParaRPr lang="en-US" sz="1600" dirty="0" smtClean="0"/>
          </a:p>
          <a:p>
            <a:r>
              <a:rPr lang="en-GB" sz="1600" dirty="0"/>
              <a:t>examples of user-defined functions:</a:t>
            </a:r>
          </a:p>
          <a:p>
            <a:r>
              <a:rPr lang="en-GB" sz="1600" dirty="0"/>
              <a:t>__</a:t>
            </a:r>
            <a:r>
              <a:rPr lang="en-GB" sz="1600" dirty="0" err="1"/>
              <a:t>declspec</a:t>
            </a:r>
            <a:r>
              <a:rPr lang="en-GB" sz="1600" dirty="0"/>
              <a:t>(</a:t>
            </a:r>
            <a:r>
              <a:rPr lang="en-GB" sz="1600" dirty="0" err="1"/>
              <a:t>dllexport</a:t>
            </a:r>
            <a:r>
              <a:rPr lang="en-GB" sz="1600" dirty="0"/>
              <a:t>) char *</a:t>
            </a:r>
            <a:r>
              <a:rPr lang="en-GB" sz="1600" dirty="0" err="1"/>
              <a:t>UF_GetVersion</a:t>
            </a:r>
            <a:r>
              <a:rPr lang="en-GB" sz="1600" dirty="0"/>
              <a:t>(char *x1, char *x2) {return "Ver2.0";} __</a:t>
            </a:r>
            <a:r>
              <a:rPr lang="en-GB" sz="1600" dirty="0" err="1"/>
              <a:t>declspec</a:t>
            </a:r>
            <a:r>
              <a:rPr lang="en-GB" sz="1600" dirty="0"/>
              <a:t>(</a:t>
            </a:r>
            <a:r>
              <a:rPr lang="en-GB" sz="1600" dirty="0" err="1"/>
              <a:t>dllexport</a:t>
            </a:r>
            <a:r>
              <a:rPr lang="en-GB" sz="1600" dirty="0"/>
              <a:t>) char *</a:t>
            </a:r>
            <a:r>
              <a:rPr lang="en-GB" sz="1600" dirty="0" err="1"/>
              <a:t>UF_GetCurrentTime</a:t>
            </a:r>
            <a:r>
              <a:rPr lang="en-GB" sz="1600" dirty="0"/>
              <a:t>(char *x1, char *x2) {</a:t>
            </a:r>
            <a:br>
              <a:rPr lang="en-GB" sz="1600" dirty="0"/>
            </a:br>
            <a:r>
              <a:rPr lang="en-GB" sz="1600" dirty="0" err="1"/>
              <a:t>time_t</a:t>
            </a:r>
            <a:r>
              <a:rPr lang="en-GB" sz="1600" dirty="0"/>
              <a:t> x = tunefully); static char t[35]; </a:t>
            </a:r>
            <a:r>
              <a:rPr lang="en-GB" sz="1600" dirty="0" err="1"/>
              <a:t>strcpy</a:t>
            </a:r>
            <a:r>
              <a:rPr lang="en-GB" sz="1600" dirty="0"/>
              <a:t>(t, </a:t>
            </a:r>
            <a:r>
              <a:rPr lang="en-GB" sz="1600" dirty="0" err="1"/>
              <a:t>ctime</a:t>
            </a:r>
            <a:r>
              <a:rPr lang="en-GB" sz="1600" dirty="0"/>
              <a:t>( =;x)); t[24] = '\0'; return t;} </a:t>
            </a:r>
            <a:endParaRPr lang="en-US" sz="1600" dirty="0" smtClean="0"/>
          </a:p>
        </p:txBody>
      </p:sp>
    </p:spTree>
    <p:extLst>
      <p:ext uri="{BB962C8B-B14F-4D97-AF65-F5344CB8AC3E}">
        <p14:creationId xmlns:p14="http://schemas.microsoft.com/office/powerpoint/2010/main" val="6159031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Parameterization</a:t>
            </a:r>
            <a:br>
              <a:rPr lang="en-GB" dirty="0" smtClean="0"/>
            </a:br>
            <a:r>
              <a:rPr lang="en-GB" sz="2800" dirty="0" smtClean="0"/>
              <a:t>When out of values</a:t>
            </a:r>
            <a:endParaRPr lang="en-GB"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16309"/>
            <a:ext cx="5329238" cy="5065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a:spLocks noChangeArrowheads="1"/>
          </p:cNvSpPr>
          <p:nvPr/>
        </p:nvSpPr>
        <p:spPr bwMode="auto">
          <a:xfrm>
            <a:off x="6243638" y="4714184"/>
            <a:ext cx="290036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If you chose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Unique </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as the data assignment method the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When out of values</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and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Allocate </a:t>
            </a:r>
            <a:r>
              <a:rPr kumimoji="0" lang="en-US" altLang="en-US" sz="900" b="1" i="0" u="none" strike="noStrike" cap="none" normalizeH="0" baseline="0" dirty="0" err="1" smtClean="0">
                <a:ln>
                  <a:noFill/>
                </a:ln>
                <a:solidFill>
                  <a:schemeClr val="tx1"/>
                </a:solidFill>
                <a:effectLst/>
                <a:latin typeface="Arial" pitchFamily="34" charset="0"/>
                <a:cs typeface="Arial" pitchFamily="34" charset="0"/>
              </a:rPr>
              <a:t>Vuser</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 values in the Controller</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options become enabled.</a:t>
            </a: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When out of values.</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Specify what to do when there is no more unique data: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Abort </a:t>
            </a:r>
            <a:r>
              <a:rPr kumimoji="0" lang="en-US" altLang="en-US" sz="900" b="1" i="0" u="none" strike="noStrike" cap="none" normalizeH="0" baseline="0" dirty="0" err="1" smtClean="0">
                <a:ln>
                  <a:noFill/>
                </a:ln>
                <a:solidFill>
                  <a:schemeClr val="tx1"/>
                </a:solidFill>
                <a:effectLst/>
                <a:latin typeface="Arial" pitchFamily="34" charset="0"/>
                <a:cs typeface="Arial" pitchFamily="34" charset="0"/>
              </a:rPr>
              <a:t>Vuser</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Continue in a cyclic manner</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or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Continue with last value</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a:t>
            </a:r>
          </a:p>
          <a:p>
            <a:pPr lvl="0" algn="just" eaLnBrk="0" fontAlgn="base" hangingPunct="0">
              <a:spcBef>
                <a:spcPct val="0"/>
              </a:spcBef>
              <a:spcAft>
                <a:spcPct val="0"/>
              </a:spcAft>
              <a:buFontTx/>
              <a:buChar char="•"/>
            </a:pP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Allocate </a:t>
            </a:r>
            <a:r>
              <a:rPr kumimoji="0" lang="en-US" altLang="en-US" sz="900" b="1" i="0" u="none" strike="noStrike" cap="none" normalizeH="0" baseline="0" dirty="0" err="1" smtClean="0">
                <a:ln>
                  <a:noFill/>
                </a:ln>
                <a:solidFill>
                  <a:schemeClr val="tx1"/>
                </a:solidFill>
                <a:effectLst/>
                <a:latin typeface="Arial" pitchFamily="34" charset="0"/>
                <a:cs typeface="Arial" pitchFamily="34" charset="0"/>
              </a:rPr>
              <a:t>Vuser</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 values in the Controller (</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for </a:t>
            </a:r>
            <a:r>
              <a:rPr kumimoji="0" lang="en-US" altLang="en-US" sz="900" b="0" i="0" u="none" strike="noStrike" cap="none" normalizeH="0" baseline="0" dirty="0" err="1" smtClean="0">
                <a:ln>
                  <a:noFill/>
                </a:ln>
                <a:solidFill>
                  <a:schemeClr val="tx1"/>
                </a:solidFill>
                <a:effectLst/>
                <a:latin typeface="Arial" pitchFamily="34" charset="0"/>
                <a:cs typeface="Arial" pitchFamily="34" charset="0"/>
              </a:rPr>
              <a:t>LoadRunner</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users only)</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Indicate whether you want to manually allocate data blocks for the </a:t>
            </a:r>
            <a:r>
              <a:rPr kumimoji="0" lang="en-US" altLang="en-US" sz="900" b="0" i="0" u="none" strike="noStrike" cap="none" normalizeH="0" baseline="0" dirty="0" err="1" smtClean="0">
                <a:ln>
                  <a:noFill/>
                </a:ln>
                <a:solidFill>
                  <a:schemeClr val="tx1"/>
                </a:solidFill>
                <a:effectLst/>
                <a:latin typeface="Arial" pitchFamily="34" charset="0"/>
                <a:cs typeface="Arial" pitchFamily="34" charset="0"/>
              </a:rPr>
              <a:t>Vusers</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You can allow the Controller to automatically allocate a block size or you can specify the desired number of values. Select </a:t>
            </a:r>
            <a:r>
              <a:rPr kumimoji="0" lang="en-US" altLang="en-US" sz="900" b="1" i="0" u="none" strike="noStrike" cap="none" normalizeH="0" baseline="0" dirty="0" smtClean="0">
                <a:ln>
                  <a:noFill/>
                </a:ln>
                <a:solidFill>
                  <a:schemeClr val="tx1"/>
                </a:solidFill>
                <a:effectLst/>
                <a:latin typeface="Arial" pitchFamily="34" charset="0"/>
                <a:cs typeface="Arial" pitchFamily="34" charset="0"/>
              </a:rPr>
              <a:t>Automatically allocate block size</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or </a:t>
            </a:r>
            <a:r>
              <a:rPr lang="en-US" altLang="en-US" sz="900" b="1" dirty="0" smtClean="0">
                <a:latin typeface="Arial" pitchFamily="34" charset="0"/>
                <a:cs typeface="Arial" pitchFamily="34" charset="0"/>
              </a:rPr>
              <a:t>Allocate x </a:t>
            </a:r>
            <a:r>
              <a:rPr lang="en-US" altLang="en-US" sz="900" b="1" dirty="0">
                <a:latin typeface="Arial" pitchFamily="34" charset="0"/>
                <a:cs typeface="Arial" pitchFamily="34" charset="0"/>
              </a:rPr>
              <a:t>values for each </a:t>
            </a:r>
            <a:r>
              <a:rPr lang="en-US" altLang="en-US" sz="900" b="1" dirty="0" err="1" smtClean="0">
                <a:latin typeface="Arial" pitchFamily="34" charset="0"/>
                <a:cs typeface="Arial" pitchFamily="34" charset="0"/>
              </a:rPr>
              <a:t>Vuser</a:t>
            </a:r>
            <a:r>
              <a:rPr kumimoji="0" lang="en-US" altLang="en-US" sz="200" b="1" i="0" u="none" strike="noStrike" cap="none" normalizeH="0" baseline="0" dirty="0" err="1" smtClean="0">
                <a:ln>
                  <a:noFill/>
                </a:ln>
                <a:solidFill>
                  <a:schemeClr val="tx1"/>
                </a:solidFill>
                <a:effectLst/>
                <a:latin typeface="Arial" pitchFamily="34" charset="0"/>
                <a:cs typeface="Arial" pitchFamily="34" charset="0"/>
              </a:rPr>
              <a:t>r</a:t>
            </a:r>
            <a:r>
              <a:rPr kumimoji="0" lang="en-US" altLang="en-US" sz="200" b="1" i="0" u="none" strike="noStrike" cap="none" normalizeH="0" baseline="0" dirty="0" smtClean="0">
                <a:ln>
                  <a:noFill/>
                </a:ln>
                <a:solidFill>
                  <a:schemeClr val="tx1"/>
                </a:solidFill>
                <a:effectLst/>
                <a:latin typeface="Arial" pitchFamily="34" charset="0"/>
                <a:cs typeface="Arial" pitchFamily="34" charset="0"/>
              </a:rPr>
              <a:t>.</a:t>
            </a:r>
            <a:r>
              <a:rPr kumimoji="0" lang="en-US" altLang="en-US" sz="900" b="0" i="0" u="none" strike="noStrike" cap="none" normalizeH="0" baseline="0" dirty="0" smtClean="0">
                <a:ln>
                  <a:noFill/>
                </a:ln>
                <a:solidFill>
                  <a:schemeClr val="tx1"/>
                </a:solidFill>
                <a:effectLst/>
                <a:latin typeface="Arial" pitchFamily="34" charset="0"/>
                <a:cs typeface="Arial" pitchFamily="34" charset="0"/>
              </a:rPr>
              <a:t> For the second option, specify the number of values to allocate.</a:t>
            </a:r>
          </a:p>
        </p:txBody>
      </p:sp>
      <p:sp>
        <p:nvSpPr>
          <p:cNvPr id="5" name="Right Brace 4"/>
          <p:cNvSpPr/>
          <p:nvPr/>
        </p:nvSpPr>
        <p:spPr>
          <a:xfrm>
            <a:off x="5943600" y="5660596"/>
            <a:ext cx="300038" cy="780113"/>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3588269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Parameterization</a:t>
            </a:r>
            <a:br>
              <a:rPr lang="en-US" dirty="0"/>
            </a:br>
            <a:r>
              <a:rPr lang="en-US" sz="2800" dirty="0"/>
              <a:t>Data Assignment and Update Methods for File/Table/ XML </a:t>
            </a:r>
            <a:r>
              <a:rPr lang="en-US" sz="2800" dirty="0" smtClean="0"/>
              <a:t>Parameters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67225"/>
              </p:ext>
            </p:extLst>
          </p:nvPr>
        </p:nvGraphicFramePr>
        <p:xfrm>
          <a:off x="381000" y="2209801"/>
          <a:ext cx="5251620" cy="4571999"/>
        </p:xfrm>
        <a:graphic>
          <a:graphicData uri="http://schemas.openxmlformats.org/drawingml/2006/table">
            <a:tbl>
              <a:tblPr/>
              <a:tblGrid>
                <a:gridCol w="1312905"/>
                <a:gridCol w="1312905"/>
                <a:gridCol w="1312905"/>
                <a:gridCol w="1312905"/>
              </a:tblGrid>
              <a:tr h="247135">
                <a:tc rowSpan="2">
                  <a:txBody>
                    <a:bodyPr/>
                    <a:lstStyle/>
                    <a:p>
                      <a:r>
                        <a:rPr lang="en-GB" sz="1200" b="1" dirty="0">
                          <a:effectLst/>
                        </a:rPr>
                        <a:t>Update Method</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3">
                  <a:txBody>
                    <a:bodyPr/>
                    <a:lstStyle/>
                    <a:p>
                      <a:pPr algn="ctr"/>
                      <a:r>
                        <a:rPr lang="en-GB" sz="1200" b="1" dirty="0">
                          <a:effectLst/>
                        </a:rPr>
                        <a:t>Data Assignment Method</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r>
              <a:tr h="247135">
                <a:tc vMerge="1">
                  <a:txBody>
                    <a:bodyPr/>
                    <a:lstStyle/>
                    <a:p>
                      <a:endParaRPr lang="en-GB"/>
                    </a:p>
                  </a:txBody>
                  <a:tcPr/>
                </a:tc>
                <a:tc>
                  <a:txBody>
                    <a:bodyPr/>
                    <a:lstStyle/>
                    <a:p>
                      <a:r>
                        <a:rPr lang="en-GB" sz="1200" b="1" dirty="0">
                          <a:effectLst/>
                        </a:rPr>
                        <a:t>Sequential</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effectLst/>
                        </a:rPr>
                        <a:t>Random</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effectLst/>
                        </a:rPr>
                        <a:t>Unique</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73892">
                <a:tc>
                  <a:txBody>
                    <a:bodyPr/>
                    <a:lstStyle/>
                    <a:p>
                      <a:r>
                        <a:rPr lang="en-GB" sz="1200" b="1" dirty="0">
                          <a:effectLst/>
                        </a:rPr>
                        <a:t>Each iteration </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effectLst/>
                        </a:rPr>
                        <a:t>The </a:t>
                      </a:r>
                      <a:r>
                        <a:rPr lang="en-US" sz="1200" dirty="0" err="1">
                          <a:effectLst/>
                        </a:rPr>
                        <a:t>Vuser</a:t>
                      </a:r>
                      <a:r>
                        <a:rPr lang="en-US" sz="1200" dirty="0">
                          <a:effectLst/>
                        </a:rPr>
                        <a:t> takes the </a:t>
                      </a:r>
                      <a:r>
                        <a:rPr lang="en-US" sz="1200" i="1" dirty="0">
                          <a:effectLst/>
                        </a:rPr>
                        <a:t>next</a:t>
                      </a:r>
                      <a:r>
                        <a:rPr lang="en-US" sz="1200" dirty="0">
                          <a:effectLst/>
                        </a:rPr>
                        <a:t> value from the data table for each iteration.</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effectLst/>
                        </a:rPr>
                        <a:t>The Vuser takes a </a:t>
                      </a:r>
                      <a:r>
                        <a:rPr lang="en-US" sz="1200" i="1">
                          <a:effectLst/>
                        </a:rPr>
                        <a:t>new random</a:t>
                      </a:r>
                      <a:r>
                        <a:rPr lang="en-US" sz="1200">
                          <a:effectLst/>
                        </a:rPr>
                        <a:t> value from the data table for each iteration.</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effectLst/>
                        </a:rPr>
                        <a:t>The Vuser takes a value from the next unique position in the data table for each iteration.</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44594">
                <a:tc>
                  <a:txBody>
                    <a:bodyPr/>
                    <a:lstStyle/>
                    <a:p>
                      <a:r>
                        <a:rPr lang="en-US" sz="1200" b="1">
                          <a:effectLst/>
                        </a:rPr>
                        <a:t>Each occurrence </a:t>
                      </a:r>
                    </a:p>
                    <a:p>
                      <a:r>
                        <a:rPr lang="en-US" sz="1200" b="1">
                          <a:effectLst/>
                        </a:rPr>
                        <a:t>(Data Files only)</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effectLst/>
                        </a:rPr>
                        <a:t>The </a:t>
                      </a:r>
                      <a:r>
                        <a:rPr lang="en-US" sz="1200" dirty="0" err="1">
                          <a:effectLst/>
                        </a:rPr>
                        <a:t>Vuser</a:t>
                      </a:r>
                      <a:r>
                        <a:rPr lang="en-US" sz="1200" dirty="0">
                          <a:effectLst/>
                        </a:rPr>
                        <a:t> takes the </a:t>
                      </a:r>
                      <a:r>
                        <a:rPr lang="en-US" sz="1200" i="1" dirty="0">
                          <a:effectLst/>
                        </a:rPr>
                        <a:t>next</a:t>
                      </a:r>
                      <a:r>
                        <a:rPr lang="en-US" sz="1200" dirty="0">
                          <a:effectLst/>
                        </a:rPr>
                        <a:t> value from the data table for each occurrence of the parameter, even if it is within the same iteration.</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effectLst/>
                        </a:rPr>
                        <a:t>The </a:t>
                      </a:r>
                      <a:r>
                        <a:rPr lang="en-US" sz="1200" dirty="0" err="1">
                          <a:effectLst/>
                        </a:rPr>
                        <a:t>Vuser</a:t>
                      </a:r>
                      <a:r>
                        <a:rPr lang="en-US" sz="1200" dirty="0">
                          <a:effectLst/>
                        </a:rPr>
                        <a:t> takes a </a:t>
                      </a:r>
                      <a:r>
                        <a:rPr lang="en-US" sz="1200" i="1" dirty="0">
                          <a:effectLst/>
                        </a:rPr>
                        <a:t>new random</a:t>
                      </a:r>
                      <a:r>
                        <a:rPr lang="en-US" sz="1200" dirty="0">
                          <a:effectLst/>
                        </a:rPr>
                        <a:t> value from the data table for each occurrence of the parameter, even if it is within the same iteration.</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a:effectLst/>
                        </a:rPr>
                        <a:t>The Vuser takes a </a:t>
                      </a:r>
                      <a:r>
                        <a:rPr lang="en-US" sz="1200" i="1">
                          <a:effectLst/>
                        </a:rPr>
                        <a:t>new unique</a:t>
                      </a:r>
                      <a:r>
                        <a:rPr lang="en-US" sz="1200">
                          <a:effectLst/>
                        </a:rPr>
                        <a:t> value from the data table for each occurrence of the parameter, even if it is within the same iteration.</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59243">
                <a:tc>
                  <a:txBody>
                    <a:bodyPr/>
                    <a:lstStyle/>
                    <a:p>
                      <a:r>
                        <a:rPr lang="en-GB" sz="1200" b="1" dirty="0">
                          <a:effectLst/>
                        </a:rPr>
                        <a:t>Once </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effectLst/>
                        </a:rPr>
                        <a:t>The value assigned in the first iteration is used for all subsequent iterations for each </a:t>
                      </a:r>
                      <a:r>
                        <a:rPr lang="en-US" sz="1200" dirty="0" err="1">
                          <a:effectLst/>
                        </a:rPr>
                        <a:t>Vuser</a:t>
                      </a:r>
                      <a:r>
                        <a:rPr lang="en-US" sz="1200" dirty="0">
                          <a:effectLst/>
                        </a:rPr>
                        <a:t>.</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effectLst/>
                        </a:rPr>
                        <a:t>The random value assigned in the first iteration is used for all iterations of that </a:t>
                      </a:r>
                      <a:r>
                        <a:rPr lang="en-US" sz="1200" dirty="0" err="1">
                          <a:effectLst/>
                        </a:rPr>
                        <a:t>Vuser</a:t>
                      </a:r>
                      <a:r>
                        <a:rPr lang="en-US" sz="1200" dirty="0">
                          <a:effectLst/>
                        </a:rPr>
                        <a:t>.</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dirty="0">
                          <a:effectLst/>
                        </a:rPr>
                        <a:t>The unique value assigned in the first iteration is used for all subsequent iterations of the </a:t>
                      </a:r>
                      <a:r>
                        <a:rPr lang="en-US" sz="1200" dirty="0" err="1">
                          <a:effectLst/>
                        </a:rPr>
                        <a:t>Vuser</a:t>
                      </a:r>
                      <a:r>
                        <a:rPr lang="en-US" sz="1200" dirty="0">
                          <a:effectLst/>
                        </a:rPr>
                        <a:t>.</a:t>
                      </a:r>
                    </a:p>
                  </a:txBody>
                  <a:tcPr marL="61784" marR="61784" marT="30892" marB="3089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781083398"/>
              </p:ext>
            </p:extLst>
          </p:nvPr>
        </p:nvGraphicFramePr>
        <p:xfrm>
          <a:off x="5766385" y="4114800"/>
          <a:ext cx="3301415" cy="2318910"/>
        </p:xfrm>
        <a:graphic>
          <a:graphicData uri="http://schemas.openxmlformats.org/drawingml/2006/table">
            <a:tbl>
              <a:tblPr/>
              <a:tblGrid>
                <a:gridCol w="533400"/>
                <a:gridCol w="609600"/>
                <a:gridCol w="2158415"/>
              </a:tblGrid>
              <a:tr h="119037">
                <a:tc>
                  <a:txBody>
                    <a:bodyPr/>
                    <a:lstStyle/>
                    <a:p>
                      <a:r>
                        <a:rPr lang="en-GB" sz="800" b="1" dirty="0">
                          <a:effectLst/>
                        </a:rPr>
                        <a:t>Situation</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a:effectLst/>
                        </a:rPr>
                        <a:t>Duration</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dirty="0">
                          <a:effectLst/>
                        </a:rPr>
                        <a:t>Resulting Action</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7650">
                <a:tc>
                  <a:txBody>
                    <a:bodyPr/>
                    <a:lstStyle/>
                    <a:p>
                      <a:r>
                        <a:rPr lang="en-GB" sz="800" b="1" dirty="0">
                          <a:effectLst/>
                        </a:rPr>
                        <a:t>More iterations than values</a:t>
                      </a:r>
                      <a:r>
                        <a:rPr lang="en-GB" sz="800" dirty="0">
                          <a:effectLst/>
                        </a:rPr>
                        <a:t> </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800" b="1">
                          <a:effectLst/>
                        </a:rPr>
                        <a:t>Run until completion</a:t>
                      </a:r>
                      <a:r>
                        <a:rPr lang="en-GB" sz="800">
                          <a:effectLst/>
                        </a:rPr>
                        <a:t> </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effectLst/>
                        </a:rPr>
                        <a:t>When the unique values are finished, each </a:t>
                      </a:r>
                      <a:r>
                        <a:rPr lang="en-US" sz="800" dirty="0" err="1">
                          <a:effectLst/>
                        </a:rPr>
                        <a:t>Vuser</a:t>
                      </a:r>
                      <a:r>
                        <a:rPr lang="en-US" sz="800" dirty="0">
                          <a:effectLst/>
                        </a:rPr>
                        <a:t> continues with the last value, but a warning message is sent to the log indicating that the values are no longer unique.</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66800">
                <a:tc>
                  <a:txBody>
                    <a:bodyPr/>
                    <a:lstStyle/>
                    <a:p>
                      <a:r>
                        <a:rPr lang="en-GB" sz="800" b="1" dirty="0">
                          <a:effectLst/>
                        </a:rPr>
                        <a:t>More </a:t>
                      </a:r>
                      <a:r>
                        <a:rPr lang="en-GB" sz="800" b="1" dirty="0" err="1">
                          <a:effectLst/>
                        </a:rPr>
                        <a:t>Vusers</a:t>
                      </a:r>
                      <a:r>
                        <a:rPr lang="en-GB" sz="800" b="1" dirty="0">
                          <a:effectLst/>
                        </a:rPr>
                        <a:t> than values </a:t>
                      </a:r>
                      <a:endParaRPr lang="en-GB" sz="800" dirty="0">
                        <a:effectLst/>
                      </a:endParaRP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effectLst/>
                        </a:rPr>
                        <a:t>Run indefinitely or Run for ...</a:t>
                      </a:r>
                      <a:r>
                        <a:rPr lang="en-US" sz="800" dirty="0">
                          <a:effectLst/>
                        </a:rPr>
                        <a:t> </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a:effectLst/>
                        </a:rPr>
                        <a:t>Vusers take all of the unique values until they are finished. Then the test issues an error message </a:t>
                      </a:r>
                      <a:r>
                        <a:rPr lang="en-US" sz="800" b="1">
                          <a:effectLst/>
                        </a:rPr>
                        <a:t>Error: Insufficient records for param &lt;param_name&gt; in table to provide the Vuser with unique data</a:t>
                      </a:r>
                      <a:r>
                        <a:rPr lang="en-US" sz="800">
                          <a:effectLst/>
                        </a:rPr>
                        <a:t>. To avoid this, change the </a:t>
                      </a:r>
                      <a:r>
                        <a:rPr lang="en-US" sz="800" b="1">
                          <a:effectLst/>
                        </a:rPr>
                        <a:t>When out of values</a:t>
                      </a:r>
                      <a:r>
                        <a:rPr lang="en-US" sz="800">
                          <a:effectLst/>
                        </a:rPr>
                        <a:t> option in the Parameter properties or the </a:t>
                      </a:r>
                      <a:r>
                        <a:rPr lang="en-US" sz="800" b="1">
                          <a:effectLst/>
                        </a:rPr>
                        <a:t>Select next row</a:t>
                      </a:r>
                      <a:r>
                        <a:rPr lang="en-US" sz="800">
                          <a:effectLst/>
                        </a:rPr>
                        <a:t> method in the Parameter properties.</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7200">
                <a:tc>
                  <a:txBody>
                    <a:bodyPr/>
                    <a:lstStyle/>
                    <a:p>
                      <a:r>
                        <a:rPr lang="en-US" sz="800" b="1">
                          <a:effectLst/>
                        </a:rPr>
                        <a:t>One of two parameters are out of values</a:t>
                      </a:r>
                      <a:r>
                        <a:rPr lang="en-US" sz="800">
                          <a:effectLst/>
                        </a:rPr>
                        <a:t> </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b="1" dirty="0">
                          <a:effectLst/>
                        </a:rPr>
                        <a:t>Run indefinitely or Run for ...</a:t>
                      </a:r>
                      <a:r>
                        <a:rPr lang="en-US" sz="800" dirty="0">
                          <a:effectLst/>
                        </a:rPr>
                        <a:t> </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800" dirty="0">
                          <a:effectLst/>
                        </a:rPr>
                        <a:t>The parameter that ran out of values, continues in a cyclic manner until the values of the second parameter are no longer unique. </a:t>
                      </a:r>
                    </a:p>
                  </a:txBody>
                  <a:tcPr marL="2429" marR="2429" marT="1215" marB="12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5715000" y="3048000"/>
            <a:ext cx="3429000" cy="830997"/>
          </a:xfrm>
          <a:prstGeom prst="rect">
            <a:avLst/>
          </a:prstGeom>
        </p:spPr>
        <p:txBody>
          <a:bodyPr wrap="square">
            <a:spAutoFit/>
          </a:bodyPr>
          <a:lstStyle/>
          <a:p>
            <a:r>
              <a:rPr lang="en-US" sz="1200" dirty="0"/>
              <a:t>settings:</a:t>
            </a:r>
          </a:p>
          <a:p>
            <a:r>
              <a:rPr lang="en-US" sz="1200" dirty="0"/>
              <a:t>Select next row = </a:t>
            </a:r>
            <a:r>
              <a:rPr lang="en-US" sz="1200" b="1" dirty="0"/>
              <a:t>Unique</a:t>
            </a:r>
            <a:endParaRPr lang="en-US" sz="1200" dirty="0"/>
          </a:p>
          <a:p>
            <a:r>
              <a:rPr lang="en-US" sz="1200" dirty="0"/>
              <a:t>Update Value on = </a:t>
            </a:r>
            <a:r>
              <a:rPr lang="en-US" sz="1200" b="1" dirty="0"/>
              <a:t>Each iteration</a:t>
            </a:r>
            <a:endParaRPr lang="en-US" sz="1200" dirty="0"/>
          </a:p>
          <a:p>
            <a:r>
              <a:rPr lang="en-US" sz="1200" dirty="0"/>
              <a:t>When out of values = </a:t>
            </a:r>
            <a:r>
              <a:rPr lang="en-US" sz="1200" b="1" dirty="0"/>
              <a:t>Continue with last value</a:t>
            </a:r>
            <a:endParaRPr lang="en-US" sz="1200" dirty="0">
              <a:effectLst/>
            </a:endParaRPr>
          </a:p>
        </p:txBody>
      </p:sp>
      <p:sp>
        <p:nvSpPr>
          <p:cNvPr id="13" name="Rectangle 12"/>
          <p:cNvSpPr/>
          <p:nvPr/>
        </p:nvSpPr>
        <p:spPr>
          <a:xfrm>
            <a:off x="5715000" y="2438400"/>
            <a:ext cx="3400867" cy="369332"/>
          </a:xfrm>
          <a:prstGeom prst="rect">
            <a:avLst/>
          </a:prstGeom>
        </p:spPr>
        <p:txBody>
          <a:bodyPr wrap="none">
            <a:spAutoFit/>
          </a:bodyPr>
          <a:lstStyle/>
          <a:p>
            <a:r>
              <a:rPr lang="en-US" b="1" dirty="0" err="1"/>
              <a:t>Vuser</a:t>
            </a:r>
            <a:r>
              <a:rPr lang="en-US" b="1" dirty="0"/>
              <a:t> Behavior in the Controller </a:t>
            </a:r>
            <a:endParaRPr lang="en-GB" dirty="0"/>
          </a:p>
        </p:txBody>
      </p:sp>
    </p:spTree>
    <p:extLst>
      <p:ext uri="{BB962C8B-B14F-4D97-AF65-F5344CB8AC3E}">
        <p14:creationId xmlns:p14="http://schemas.microsoft.com/office/powerpoint/2010/main" val="10927740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Correlation</a:t>
            </a:r>
            <a:endParaRPr lang="en-GB" dirty="0"/>
          </a:p>
        </p:txBody>
      </p:sp>
      <p:sp>
        <p:nvSpPr>
          <p:cNvPr id="3" name="Content Placeholder 2"/>
          <p:cNvSpPr>
            <a:spLocks noGrp="1"/>
          </p:cNvSpPr>
          <p:nvPr>
            <p:ph idx="1"/>
          </p:nvPr>
        </p:nvSpPr>
        <p:spPr/>
        <p:txBody>
          <a:bodyPr>
            <a:normAutofit lnSpcReduction="10000"/>
          </a:bodyPr>
          <a:lstStyle/>
          <a:p>
            <a:pPr algn="just"/>
            <a:r>
              <a:rPr lang="en-GB" dirty="0"/>
              <a:t>Correlation Types </a:t>
            </a:r>
            <a:r>
              <a:rPr lang="en-GB" dirty="0" smtClean="0"/>
              <a:t>– </a:t>
            </a:r>
            <a:r>
              <a:rPr lang="en-US" dirty="0" smtClean="0"/>
              <a:t>Design </a:t>
            </a:r>
            <a:r>
              <a:rPr lang="en-US" dirty="0"/>
              <a:t>Studio uses three processes to automatically find dynamic </a:t>
            </a:r>
            <a:r>
              <a:rPr lang="en-US" dirty="0" smtClean="0"/>
              <a:t>values.</a:t>
            </a:r>
          </a:p>
          <a:p>
            <a:pPr marL="582930" indent="-514350" algn="just">
              <a:buFont typeface="+mj-lt"/>
              <a:buAutoNum type="arabicPeriod"/>
            </a:pPr>
            <a:r>
              <a:rPr lang="en-GB" dirty="0" smtClean="0"/>
              <a:t>Rules - </a:t>
            </a:r>
            <a:r>
              <a:rPr lang="en-US" dirty="0"/>
              <a:t>first scans for dynamic values that are defined by </a:t>
            </a:r>
            <a:r>
              <a:rPr lang="en-US" dirty="0" smtClean="0"/>
              <a:t>rules</a:t>
            </a:r>
          </a:p>
          <a:p>
            <a:pPr marL="582930" indent="-514350" algn="just">
              <a:buFont typeface="+mj-lt"/>
              <a:buAutoNum type="arabicPeriod"/>
            </a:pPr>
            <a:r>
              <a:rPr lang="en-US" dirty="0" smtClean="0"/>
              <a:t>Record - Design </a:t>
            </a:r>
            <a:r>
              <a:rPr lang="en-US" dirty="0"/>
              <a:t>Studio scans for dynamic values after code generation</a:t>
            </a:r>
            <a:r>
              <a:rPr lang="en-US" dirty="0" smtClean="0"/>
              <a:t>.</a:t>
            </a:r>
            <a:endParaRPr lang="en-US" dirty="0"/>
          </a:p>
          <a:p>
            <a:pPr marL="582930" indent="-514350" algn="just">
              <a:buFont typeface="+mj-lt"/>
              <a:buAutoNum type="arabicPeriod"/>
            </a:pPr>
            <a:r>
              <a:rPr lang="en-US" dirty="0" smtClean="0"/>
              <a:t>Replay - scans </a:t>
            </a:r>
            <a:r>
              <a:rPr lang="en-US" dirty="0"/>
              <a:t>for dynamic values after replay. This method may need to be repeated several times</a:t>
            </a:r>
            <a:r>
              <a:rPr lang="en-US" dirty="0" smtClean="0"/>
              <a:t>.</a:t>
            </a:r>
          </a:p>
          <a:p>
            <a:pPr marL="582930" indent="-514350" algn="just">
              <a:buFont typeface="+mj-lt"/>
              <a:buAutoNum type="arabicPeriod"/>
            </a:pPr>
            <a:endParaRPr lang="en-US" dirty="0"/>
          </a:p>
          <a:p>
            <a:pPr algn="just"/>
            <a:endParaRPr lang="en-GB" dirty="0" smtClean="0"/>
          </a:p>
          <a:p>
            <a:pPr algn="just"/>
            <a:endParaRPr lang="en-GB" dirty="0"/>
          </a:p>
        </p:txBody>
      </p:sp>
    </p:spTree>
    <p:extLst>
      <p:ext uri="{BB962C8B-B14F-4D97-AF65-F5344CB8AC3E}">
        <p14:creationId xmlns:p14="http://schemas.microsoft.com/office/powerpoint/2010/main" val="17097213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LoadRunner</a:t>
            </a:r>
            <a:r>
              <a:rPr lang="en-GB" dirty="0"/>
              <a:t> Internal </a:t>
            </a:r>
            <a:r>
              <a:rPr lang="en-GB" dirty="0" smtClean="0"/>
              <a:t>Architecture</a:t>
            </a:r>
            <a:endParaRPr lang="en-GB" dirty="0"/>
          </a:p>
        </p:txBody>
      </p:sp>
      <p:sp>
        <p:nvSpPr>
          <p:cNvPr id="3" name="Content Placeholder 2"/>
          <p:cNvSpPr>
            <a:spLocks noGrp="1"/>
          </p:cNvSpPr>
          <p:nvPr>
            <p:ph idx="1"/>
          </p:nvPr>
        </p:nvSpPr>
        <p:spPr/>
        <p:txBody>
          <a:bodyPr/>
          <a:lstStyle/>
          <a:p>
            <a:endParaRPr lang="en-GB" dirty="0"/>
          </a:p>
        </p:txBody>
      </p:sp>
      <p:pic>
        <p:nvPicPr>
          <p:cNvPr id="4098" name="Picture 2" descr="Click to enlar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676401"/>
            <a:ext cx="6239930" cy="510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8506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Debugging </a:t>
            </a:r>
            <a:r>
              <a:rPr lang="en-GB" dirty="0" smtClean="0"/>
              <a:t>Features</a:t>
            </a:r>
            <a:endParaRPr lang="en-GB" dirty="0"/>
          </a:p>
        </p:txBody>
      </p:sp>
      <p:sp>
        <p:nvSpPr>
          <p:cNvPr id="3" name="Content Placeholder 2"/>
          <p:cNvSpPr>
            <a:spLocks noGrp="1"/>
          </p:cNvSpPr>
          <p:nvPr>
            <p:ph idx="1"/>
          </p:nvPr>
        </p:nvSpPr>
        <p:spPr>
          <a:xfrm>
            <a:off x="914400" y="1447800"/>
            <a:ext cx="7772400" cy="5105400"/>
          </a:xfrm>
        </p:spPr>
        <p:txBody>
          <a:bodyPr>
            <a:normAutofit fontScale="85000" lnSpcReduction="10000"/>
          </a:bodyPr>
          <a:lstStyle/>
          <a:p>
            <a:r>
              <a:rPr lang="en-US" sz="1600" dirty="0" smtClean="0"/>
              <a:t>Select </a:t>
            </a:r>
            <a:r>
              <a:rPr lang="en-US" sz="1600" b="1" dirty="0"/>
              <a:t>Replay &gt; Run Step by </a:t>
            </a:r>
            <a:r>
              <a:rPr lang="en-US" sz="1600" b="1" dirty="0" smtClean="0"/>
              <a:t>Step</a:t>
            </a:r>
          </a:p>
          <a:p>
            <a:pPr marL="68580" indent="0">
              <a:buNone/>
            </a:pPr>
            <a:r>
              <a:rPr lang="en-US" sz="1600" dirty="0" smtClean="0"/>
              <a:t>enables </a:t>
            </a:r>
            <a:r>
              <a:rPr lang="en-US" sz="1600" dirty="0"/>
              <a:t>you to follow the script </a:t>
            </a:r>
            <a:r>
              <a:rPr lang="en-US" sz="1600" dirty="0" smtClean="0"/>
              <a:t>execution one line at a time.</a:t>
            </a:r>
          </a:p>
          <a:p>
            <a:r>
              <a:rPr lang="en-GB" sz="1600" dirty="0" smtClean="0"/>
              <a:t>Click </a:t>
            </a:r>
            <a:r>
              <a:rPr lang="en-GB" sz="1600" b="1" dirty="0"/>
              <a:t>Replay &gt; Animated </a:t>
            </a:r>
            <a:r>
              <a:rPr lang="en-GB" sz="1600" b="1" dirty="0" smtClean="0"/>
              <a:t>Run</a:t>
            </a:r>
          </a:p>
          <a:p>
            <a:pPr marL="68580" indent="0">
              <a:buNone/>
            </a:pPr>
            <a:r>
              <a:rPr lang="en-US" sz="1600" dirty="0"/>
              <a:t>highlights the line that is running in the </a:t>
            </a:r>
            <a:r>
              <a:rPr lang="en-US" sz="1600" dirty="0" err="1"/>
              <a:t>Vuser</a:t>
            </a:r>
            <a:r>
              <a:rPr lang="en-US" sz="1600" dirty="0"/>
              <a:t> script</a:t>
            </a:r>
            <a:r>
              <a:rPr lang="en-US" sz="1600" dirty="0" smtClean="0"/>
              <a:t>.</a:t>
            </a:r>
          </a:p>
          <a:p>
            <a:r>
              <a:rPr lang="en-US" sz="1600" b="1" dirty="0"/>
              <a:t>Breakpoints</a:t>
            </a:r>
            <a:r>
              <a:rPr lang="en-US" sz="1600" dirty="0"/>
              <a:t> pause script execution at specified points in the script</a:t>
            </a:r>
            <a:r>
              <a:rPr lang="en-US" sz="1600" dirty="0" smtClean="0"/>
              <a:t>.</a:t>
            </a:r>
          </a:p>
          <a:p>
            <a:r>
              <a:rPr lang="en-US" sz="1600" b="1" dirty="0" smtClean="0"/>
              <a:t>Bookmarks</a:t>
            </a:r>
            <a:r>
              <a:rPr lang="en-US" sz="1600" dirty="0" smtClean="0"/>
              <a:t> </a:t>
            </a:r>
            <a:r>
              <a:rPr lang="en-US" sz="1600" dirty="0"/>
              <a:t>navigate between the bookmarks to help analyze and debug your code</a:t>
            </a:r>
            <a:r>
              <a:rPr lang="en-US" sz="1600" dirty="0" smtClean="0"/>
              <a:t>.</a:t>
            </a:r>
          </a:p>
          <a:p>
            <a:r>
              <a:rPr lang="en-GB" sz="1600" b="1" dirty="0"/>
              <a:t>View &gt; Debug &gt; </a:t>
            </a:r>
            <a:r>
              <a:rPr lang="en-GB" sz="1600" b="1" dirty="0" smtClean="0"/>
              <a:t>Watch </a:t>
            </a:r>
            <a:r>
              <a:rPr lang="en-US" sz="1600" dirty="0" smtClean="0"/>
              <a:t>enables </a:t>
            </a:r>
            <a:r>
              <a:rPr lang="en-US" sz="1600" dirty="0"/>
              <a:t>you to monitor variables and expressions while a script </a:t>
            </a:r>
            <a:r>
              <a:rPr lang="en-US" sz="1600" dirty="0" smtClean="0"/>
              <a:t>runs.</a:t>
            </a:r>
          </a:p>
          <a:p>
            <a:r>
              <a:rPr lang="en-US" sz="1600" b="1" dirty="0" smtClean="0"/>
              <a:t>Go To </a:t>
            </a:r>
          </a:p>
          <a:p>
            <a:pPr>
              <a:buFont typeface="Courier New" panose="02070309020205020404" pitchFamily="49" charset="0"/>
              <a:buChar char="o"/>
            </a:pPr>
            <a:r>
              <a:rPr lang="en-US" sz="1600" dirty="0" smtClean="0"/>
              <a:t>using </a:t>
            </a:r>
            <a:r>
              <a:rPr lang="en-US" sz="1600" dirty="0"/>
              <a:t>breakpoints, you can use the </a:t>
            </a:r>
            <a:r>
              <a:rPr lang="en-US" sz="1600" b="1" dirty="0"/>
              <a:t>Go To Source</a:t>
            </a:r>
            <a:r>
              <a:rPr lang="en-US" sz="1600" dirty="0"/>
              <a:t> </a:t>
            </a:r>
            <a:endParaRPr lang="en-US" sz="1600" dirty="0" smtClean="0"/>
          </a:p>
          <a:p>
            <a:pPr>
              <a:buFont typeface="Courier New" panose="02070309020205020404" pitchFamily="49" charset="0"/>
              <a:buChar char="o"/>
            </a:pPr>
            <a:r>
              <a:rPr lang="en-US" sz="1600" dirty="0"/>
              <a:t>using bookmarks, you can use the </a:t>
            </a:r>
            <a:r>
              <a:rPr lang="en-US" sz="1600" b="1" dirty="0"/>
              <a:t>Next Bookmark</a:t>
            </a:r>
            <a:r>
              <a:rPr lang="en-US" sz="1600" dirty="0"/>
              <a:t> and </a:t>
            </a:r>
            <a:r>
              <a:rPr lang="en-US" sz="1600" b="1" dirty="0"/>
              <a:t>Previous Bookmark</a:t>
            </a:r>
            <a:r>
              <a:rPr lang="en-US" sz="1600" dirty="0"/>
              <a:t> </a:t>
            </a:r>
            <a:endParaRPr lang="en-US" sz="1600" dirty="0" smtClean="0"/>
          </a:p>
          <a:p>
            <a:pPr>
              <a:buFont typeface="Courier New" panose="02070309020205020404" pitchFamily="49" charset="0"/>
              <a:buChar char="o"/>
            </a:pPr>
            <a:r>
              <a:rPr lang="en-US" sz="1600" dirty="0"/>
              <a:t>to examine the Replay log messages for a specific step or function, right-click the step in the Editor and select </a:t>
            </a:r>
            <a:r>
              <a:rPr lang="en-US" sz="1600" b="1" dirty="0"/>
              <a:t>Go To Step in Replay </a:t>
            </a:r>
            <a:r>
              <a:rPr lang="en-US" sz="1600" b="1" dirty="0" smtClean="0"/>
              <a:t>Log</a:t>
            </a:r>
          </a:p>
          <a:p>
            <a:r>
              <a:rPr lang="en-GB" sz="1600" b="1" strike="sngStrike" dirty="0" err="1" smtClean="0"/>
              <a:t>ci_set_debug</a:t>
            </a:r>
            <a:r>
              <a:rPr lang="en-GB" sz="1600" b="1" strike="sngStrike" dirty="0" smtClean="0"/>
              <a:t>(</a:t>
            </a:r>
            <a:r>
              <a:rPr lang="en-GB" sz="1600" b="1" strike="sngStrike" dirty="0" err="1" smtClean="0"/>
              <a:t>ci_this_context</a:t>
            </a:r>
            <a:r>
              <a:rPr lang="en-GB" sz="1600" b="1" strike="sngStrike" dirty="0" smtClean="0"/>
              <a:t>, </a:t>
            </a:r>
            <a:r>
              <a:rPr lang="en-GB" sz="1600" b="1" strike="sngStrike" dirty="0" err="1" smtClean="0"/>
              <a:t>int</a:t>
            </a:r>
            <a:r>
              <a:rPr lang="en-GB" sz="1600" b="1" strike="sngStrike" dirty="0" smtClean="0"/>
              <a:t> debug, </a:t>
            </a:r>
            <a:r>
              <a:rPr lang="en-GB" sz="1600" b="1" strike="sngStrike" dirty="0" err="1" smtClean="0"/>
              <a:t>int</a:t>
            </a:r>
            <a:r>
              <a:rPr lang="en-GB" sz="1600" b="1" strike="sngStrike" dirty="0" smtClean="0"/>
              <a:t> trace); </a:t>
            </a:r>
            <a:r>
              <a:rPr lang="en-US" sz="1600" strike="sngStrike" dirty="0" smtClean="0"/>
              <a:t>allows </a:t>
            </a:r>
            <a:r>
              <a:rPr lang="en-US" sz="1600" strike="sngStrike" dirty="0"/>
              <a:t>trace and debug to be turned on and off at specific points in the </a:t>
            </a:r>
            <a:r>
              <a:rPr lang="en-US" sz="1600" strike="sngStrike" dirty="0" smtClean="0"/>
              <a:t>script. </a:t>
            </a:r>
            <a:r>
              <a:rPr lang="en-GB" sz="1600" strike="sngStrike" dirty="0" smtClean="0"/>
              <a:t>For example- </a:t>
            </a:r>
            <a:endParaRPr lang="en-GB" sz="1600" b="1" strike="sngStrike" dirty="0" smtClean="0"/>
          </a:p>
          <a:p>
            <a:pPr>
              <a:buFont typeface="Courier New" panose="02070309020205020404" pitchFamily="49" charset="0"/>
              <a:buChar char="o"/>
            </a:pPr>
            <a:r>
              <a:rPr lang="en-US" sz="1100" strike="sngStrike" dirty="0" err="1">
                <a:solidFill>
                  <a:srgbClr val="FF0000"/>
                </a:solidFill>
              </a:rPr>
              <a:t>ci_set_debug</a:t>
            </a:r>
            <a:r>
              <a:rPr lang="en-US" sz="1100" strike="sngStrike" dirty="0">
                <a:solidFill>
                  <a:srgbClr val="FF0000"/>
                </a:solidFill>
              </a:rPr>
              <a:t>(</a:t>
            </a:r>
            <a:r>
              <a:rPr lang="en-US" sz="1100" strike="sngStrike" dirty="0" err="1">
                <a:solidFill>
                  <a:srgbClr val="FF0000"/>
                </a:solidFill>
              </a:rPr>
              <a:t>ci_this_context</a:t>
            </a:r>
            <a:r>
              <a:rPr lang="en-US" sz="1100" strike="sngStrike" dirty="0">
                <a:solidFill>
                  <a:srgbClr val="FF0000"/>
                </a:solidFill>
              </a:rPr>
              <a:t>, 1, 1) /* turn ON trace =; debug */</a:t>
            </a:r>
          </a:p>
          <a:p>
            <a:pPr>
              <a:buFont typeface="Courier New" panose="02070309020205020404" pitchFamily="49" charset="0"/>
              <a:buChar char="o"/>
            </a:pPr>
            <a:r>
              <a:rPr lang="en-US" sz="1100" strike="sngStrike" dirty="0" err="1">
                <a:solidFill>
                  <a:srgbClr val="FF0000"/>
                </a:solidFill>
              </a:rPr>
              <a:t>ci_set_debug</a:t>
            </a:r>
            <a:r>
              <a:rPr lang="en-US" sz="1100" strike="sngStrike" dirty="0">
                <a:solidFill>
                  <a:srgbClr val="FF0000"/>
                </a:solidFill>
              </a:rPr>
              <a:t>(</a:t>
            </a:r>
            <a:r>
              <a:rPr lang="en-US" sz="1100" strike="sngStrike" dirty="0" err="1">
                <a:solidFill>
                  <a:srgbClr val="FF0000"/>
                </a:solidFill>
              </a:rPr>
              <a:t>ci_this_context</a:t>
            </a:r>
            <a:r>
              <a:rPr lang="en-US" sz="1100" strike="sngStrike" dirty="0">
                <a:solidFill>
                  <a:srgbClr val="FF0000"/>
                </a:solidFill>
              </a:rPr>
              <a:t>, 0, 0) /* turn OFF trace =; debug </a:t>
            </a:r>
            <a:r>
              <a:rPr lang="en-US" sz="1100" strike="sngStrike" dirty="0" smtClean="0">
                <a:solidFill>
                  <a:srgbClr val="FF0000"/>
                </a:solidFill>
              </a:rPr>
              <a:t>*/</a:t>
            </a:r>
          </a:p>
          <a:p>
            <a:r>
              <a:rPr lang="en-GB" sz="1400" b="1" dirty="0" smtClean="0"/>
              <a:t>Replay Output  </a:t>
            </a:r>
            <a:r>
              <a:rPr lang="en-US" sz="1400" dirty="0" smtClean="0"/>
              <a:t>run-time </a:t>
            </a:r>
            <a:r>
              <a:rPr lang="en-US" sz="1400" dirty="0"/>
              <a:t>settings options in </a:t>
            </a:r>
            <a:r>
              <a:rPr lang="en-US" sz="1400" dirty="0" err="1"/>
              <a:t>VuGen</a:t>
            </a:r>
            <a:r>
              <a:rPr lang="en-US" sz="1400" dirty="0"/>
              <a:t> to select more extensive logging in order to obtain a more detailed log output </a:t>
            </a:r>
            <a:r>
              <a:rPr lang="en-US" sz="1400" dirty="0" smtClean="0"/>
              <a:t>.</a:t>
            </a:r>
          </a:p>
          <a:p>
            <a:endParaRPr lang="en-US" sz="1600" dirty="0" smtClean="0"/>
          </a:p>
          <a:p>
            <a:r>
              <a:rPr lang="en-US" sz="1000" b="1" dirty="0" smtClean="0"/>
              <a:t>Note</a:t>
            </a:r>
            <a:r>
              <a:rPr lang="en-US" sz="1000" b="1" dirty="0"/>
              <a:t>: </a:t>
            </a:r>
            <a:r>
              <a:rPr lang="en-US" sz="1000" dirty="0"/>
              <a:t>The debugging features are available for C-based </a:t>
            </a:r>
            <a:r>
              <a:rPr lang="en-US" sz="1000" dirty="0" err="1"/>
              <a:t>Vuser</a:t>
            </a:r>
            <a:r>
              <a:rPr lang="en-US" sz="1000" dirty="0"/>
              <a:t> protocols. The features are not available for the VB Script </a:t>
            </a:r>
            <a:r>
              <a:rPr lang="en-US" sz="1000" dirty="0" err="1"/>
              <a:t>Vuser</a:t>
            </a:r>
            <a:r>
              <a:rPr lang="en-US" sz="1000" dirty="0"/>
              <a:t> protocol</a:t>
            </a:r>
            <a:r>
              <a:rPr lang="en-US" sz="1000" dirty="0" smtClean="0"/>
              <a:t>.</a:t>
            </a:r>
            <a:endParaRPr lang="en-US" sz="1000" dirty="0"/>
          </a:p>
        </p:txBody>
      </p:sp>
    </p:spTree>
    <p:extLst>
      <p:ext uri="{BB962C8B-B14F-4D97-AF65-F5344CB8AC3E}">
        <p14:creationId xmlns:p14="http://schemas.microsoft.com/office/powerpoint/2010/main" val="9872800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Controlling Message </a:t>
            </a:r>
            <a:r>
              <a:rPr lang="en-GB" dirty="0" smtClean="0"/>
              <a:t>Display</a:t>
            </a:r>
            <a:endParaRPr lang="en-GB" dirty="0"/>
          </a:p>
        </p:txBody>
      </p:sp>
      <p:sp>
        <p:nvSpPr>
          <p:cNvPr id="3" name="Content Placeholder 2"/>
          <p:cNvSpPr>
            <a:spLocks noGrp="1"/>
          </p:cNvSpPr>
          <p:nvPr>
            <p:ph idx="1"/>
          </p:nvPr>
        </p:nvSpPr>
        <p:spPr/>
        <p:txBody>
          <a:bodyPr>
            <a:normAutofit fontScale="47500" lnSpcReduction="20000"/>
          </a:bodyPr>
          <a:lstStyle/>
          <a:p>
            <a:r>
              <a:rPr lang="en-US" dirty="0"/>
              <a:t>During a run, when a script fails a transaction and continues, how will you know which user failed? </a:t>
            </a:r>
          </a:p>
          <a:p>
            <a:r>
              <a:rPr lang="en-US" dirty="0"/>
              <a:t>After each transaction failure, issue a message which contains information uniquely identifying the user involved. </a:t>
            </a:r>
          </a:p>
          <a:p>
            <a:r>
              <a:rPr lang="en-US" dirty="0" err="1"/>
              <a:t>LoadRunner</a:t>
            </a:r>
            <a:r>
              <a:rPr lang="en-US" dirty="0"/>
              <a:t> provides several functions to issue information during a run: </a:t>
            </a:r>
          </a:p>
          <a:p>
            <a:pPr lvl="1"/>
            <a:r>
              <a:rPr lang="en-US" dirty="0">
                <a:solidFill>
                  <a:srgbClr val="FF0000"/>
                </a:solidFill>
              </a:rPr>
              <a:t>// send a message to the output log prefixed with the action name and line number, </a:t>
            </a:r>
            <a:br>
              <a:rPr lang="en-US" dirty="0">
                <a:solidFill>
                  <a:srgbClr val="FF0000"/>
                </a:solidFill>
              </a:rPr>
            </a:br>
            <a:r>
              <a:rPr lang="en-US" b="1" dirty="0" err="1">
                <a:solidFill>
                  <a:srgbClr val="FF0000"/>
                </a:solidFill>
              </a:rPr>
              <a:t>lr_output_message</a:t>
            </a:r>
            <a:r>
              <a:rPr lang="en-US" dirty="0">
                <a:solidFill>
                  <a:srgbClr val="FF0000"/>
                </a:solidFill>
              </a:rPr>
              <a:t>("an output message"); </a:t>
            </a:r>
          </a:p>
          <a:p>
            <a:pPr lvl="1"/>
            <a:r>
              <a:rPr lang="en-US" dirty="0">
                <a:solidFill>
                  <a:srgbClr val="FF0000"/>
                </a:solidFill>
              </a:rPr>
              <a:t>An example: </a:t>
            </a:r>
          </a:p>
          <a:p>
            <a:pPr lvl="1"/>
            <a:r>
              <a:rPr lang="en-US" dirty="0" err="1">
                <a:solidFill>
                  <a:srgbClr val="FF0000"/>
                </a:solidFill>
              </a:rPr>
              <a:t>Actions.c</a:t>
            </a:r>
            <a:r>
              <a:rPr lang="en-US" dirty="0">
                <a:solidFill>
                  <a:srgbClr val="FF0000"/>
                </a:solidFill>
              </a:rPr>
              <a:t> (4): an output message </a:t>
            </a:r>
          </a:p>
          <a:p>
            <a:pPr lvl="1"/>
            <a:r>
              <a:rPr lang="en-US" dirty="0">
                <a:solidFill>
                  <a:srgbClr val="FF0000"/>
                </a:solidFill>
              </a:rPr>
              <a:t>// send a message to both the </a:t>
            </a:r>
            <a:r>
              <a:rPr lang="en-US" dirty="0" err="1">
                <a:solidFill>
                  <a:srgbClr val="FF0000"/>
                </a:solidFill>
              </a:rPr>
              <a:t>the</a:t>
            </a:r>
            <a:r>
              <a:rPr lang="en-US" dirty="0">
                <a:solidFill>
                  <a:srgbClr val="FF0000"/>
                </a:solidFill>
              </a:rPr>
              <a:t> Output window and the </a:t>
            </a:r>
            <a:r>
              <a:rPr lang="en-US" dirty="0" err="1">
                <a:solidFill>
                  <a:srgbClr val="FF0000"/>
                </a:solidFill>
              </a:rPr>
              <a:t>Vuser</a:t>
            </a:r>
            <a:r>
              <a:rPr lang="en-US" dirty="0">
                <a:solidFill>
                  <a:srgbClr val="FF0000"/>
                </a:solidFill>
              </a:rPr>
              <a:t> log: </a:t>
            </a:r>
            <a:br>
              <a:rPr lang="en-US" dirty="0">
                <a:solidFill>
                  <a:srgbClr val="FF0000"/>
                </a:solidFill>
              </a:rPr>
            </a:br>
            <a:r>
              <a:rPr lang="en-US" b="1" dirty="0" err="1">
                <a:solidFill>
                  <a:srgbClr val="FF0000"/>
                </a:solidFill>
              </a:rPr>
              <a:t>lr_message</a:t>
            </a:r>
            <a:r>
              <a:rPr lang="en-US" dirty="0">
                <a:solidFill>
                  <a:srgbClr val="FF0000"/>
                </a:solidFill>
              </a:rPr>
              <a:t>("*** a message" </a:t>
            </a:r>
          </a:p>
          <a:p>
            <a:pPr lvl="1"/>
            <a:r>
              <a:rPr lang="en-US" dirty="0">
                <a:solidFill>
                  <a:srgbClr val="FF0000"/>
                </a:solidFill>
              </a:rPr>
              <a:t>+"\</a:t>
            </a:r>
            <a:r>
              <a:rPr lang="en-US" dirty="0" err="1">
                <a:solidFill>
                  <a:srgbClr val="FF0000"/>
                </a:solidFill>
              </a:rPr>
              <a:t>r"+"A</a:t>
            </a:r>
            <a:r>
              <a:rPr lang="en-US" dirty="0">
                <a:solidFill>
                  <a:srgbClr val="FF0000"/>
                </a:solidFill>
              </a:rPr>
              <a:t> new line." </a:t>
            </a:r>
          </a:p>
          <a:p>
            <a:pPr lvl="1"/>
            <a:r>
              <a:rPr lang="en-US" dirty="0">
                <a:solidFill>
                  <a:srgbClr val="FF0000"/>
                </a:solidFill>
              </a:rPr>
              <a:t>);</a:t>
            </a:r>
          </a:p>
          <a:p>
            <a:pPr lvl="1"/>
            <a:r>
              <a:rPr lang="en-US" dirty="0">
                <a:solidFill>
                  <a:srgbClr val="FF0000"/>
                </a:solidFill>
              </a:rPr>
              <a:t>Arranging the ");" in an additional line makes it easier to add or remove items in the command. </a:t>
            </a:r>
            <a:br>
              <a:rPr lang="en-US" dirty="0">
                <a:solidFill>
                  <a:srgbClr val="FF0000"/>
                </a:solidFill>
              </a:rPr>
            </a:br>
            <a:r>
              <a:rPr lang="en-US" dirty="0">
                <a:solidFill>
                  <a:srgbClr val="FF0000"/>
                </a:solidFill>
              </a:rPr>
              <a:t>The "\n" </a:t>
            </a:r>
            <a:r>
              <a:rPr lang="en-US" dirty="0">
                <a:solidFill>
                  <a:srgbClr val="FF0000"/>
                </a:solidFill>
                <a:hlinkClick r:id="rId2" action="ppaction://hlinkfile"/>
              </a:rPr>
              <a:t>escape character</a:t>
            </a:r>
            <a:r>
              <a:rPr lang="en-US" dirty="0">
                <a:solidFill>
                  <a:srgbClr val="FF0000"/>
                </a:solidFill>
              </a:rPr>
              <a:t> adds a line break on </a:t>
            </a:r>
            <a:r>
              <a:rPr lang="en-US" b="1" dirty="0">
                <a:solidFill>
                  <a:srgbClr val="FF0000"/>
                </a:solidFill>
              </a:rPr>
              <a:t>UNIX/Linux</a:t>
            </a:r>
            <a:r>
              <a:rPr lang="en-US" dirty="0">
                <a:solidFill>
                  <a:srgbClr val="FF0000"/>
                </a:solidFill>
              </a:rPr>
              <a:t> machines. </a:t>
            </a:r>
            <a:br>
              <a:rPr lang="en-US" dirty="0">
                <a:solidFill>
                  <a:srgbClr val="FF0000"/>
                </a:solidFill>
              </a:rPr>
            </a:br>
            <a:r>
              <a:rPr lang="en-US" dirty="0">
                <a:solidFill>
                  <a:srgbClr val="FF0000"/>
                </a:solidFill>
              </a:rPr>
              <a:t>The "\r" </a:t>
            </a:r>
            <a:r>
              <a:rPr lang="en-US" dirty="0">
                <a:solidFill>
                  <a:srgbClr val="FF0000"/>
                </a:solidFill>
                <a:hlinkClick r:id="rId2" action="ppaction://hlinkfile"/>
              </a:rPr>
              <a:t>escape character</a:t>
            </a:r>
            <a:r>
              <a:rPr lang="en-US" dirty="0">
                <a:solidFill>
                  <a:srgbClr val="FF0000"/>
                </a:solidFill>
              </a:rPr>
              <a:t> adds a line break on </a:t>
            </a:r>
            <a:r>
              <a:rPr lang="en-US" b="1" dirty="0">
                <a:solidFill>
                  <a:srgbClr val="FF0000"/>
                </a:solidFill>
              </a:rPr>
              <a:t>Windows</a:t>
            </a:r>
            <a:r>
              <a:rPr lang="en-US" dirty="0">
                <a:solidFill>
                  <a:srgbClr val="FF0000"/>
                </a:solidFill>
              </a:rPr>
              <a:t> machines. </a:t>
            </a:r>
          </a:p>
          <a:p>
            <a:pPr lvl="1"/>
            <a:r>
              <a:rPr lang="en-US" dirty="0">
                <a:solidFill>
                  <a:srgbClr val="FF0000"/>
                </a:solidFill>
              </a:rPr>
              <a:t>// send a message to the output log </a:t>
            </a:r>
            <a:r>
              <a:rPr lang="en-US" b="1" dirty="0">
                <a:solidFill>
                  <a:srgbClr val="FF0000"/>
                </a:solidFill>
              </a:rPr>
              <a:t>without</a:t>
            </a:r>
            <a:r>
              <a:rPr lang="en-US" dirty="0">
                <a:solidFill>
                  <a:srgbClr val="FF0000"/>
                </a:solidFill>
              </a:rPr>
              <a:t> the action name and line number: </a:t>
            </a:r>
            <a:br>
              <a:rPr lang="en-US" dirty="0">
                <a:solidFill>
                  <a:srgbClr val="FF0000"/>
                </a:solidFill>
              </a:rPr>
            </a:br>
            <a:r>
              <a:rPr lang="en-US" b="1" dirty="0" err="1">
                <a:solidFill>
                  <a:srgbClr val="FF0000"/>
                </a:solidFill>
              </a:rPr>
              <a:t>lr_log_message</a:t>
            </a:r>
            <a:r>
              <a:rPr lang="en-US" dirty="0">
                <a:solidFill>
                  <a:srgbClr val="FF0000"/>
                </a:solidFill>
              </a:rPr>
              <a:t>("number</a:t>
            </a:r>
            <a:r>
              <a:rPr lang="en-US" b="1" dirty="0">
                <a:solidFill>
                  <a:srgbClr val="FF0000"/>
                </a:solidFill>
              </a:rPr>
              <a:t>\t</a:t>
            </a:r>
            <a:r>
              <a:rPr lang="en-US" dirty="0">
                <a:solidFill>
                  <a:srgbClr val="FF0000"/>
                </a:solidFill>
              </a:rPr>
              <a:t>"+ </a:t>
            </a:r>
            <a:r>
              <a:rPr lang="en-US" dirty="0" err="1">
                <a:solidFill>
                  <a:srgbClr val="FF0000"/>
                </a:solidFill>
              </a:rPr>
              <a:t>numvar</a:t>
            </a:r>
            <a:r>
              <a:rPr lang="en-US" dirty="0">
                <a:solidFill>
                  <a:srgbClr val="FF0000"/>
                </a:solidFill>
              </a:rPr>
              <a:t> +"</a:t>
            </a:r>
            <a:r>
              <a:rPr lang="en-US" b="1" dirty="0">
                <a:solidFill>
                  <a:srgbClr val="FF0000"/>
                </a:solidFill>
              </a:rPr>
              <a:t>\t</a:t>
            </a:r>
            <a:r>
              <a:rPr lang="en-US" dirty="0">
                <a:solidFill>
                  <a:srgbClr val="FF0000"/>
                </a:solidFill>
              </a:rPr>
              <a:t>"); </a:t>
            </a:r>
          </a:p>
          <a:p>
            <a:pPr lvl="1"/>
            <a:r>
              <a:rPr lang="en-US" dirty="0">
                <a:solidFill>
                  <a:srgbClr val="FF0000"/>
                </a:solidFill>
              </a:rPr>
              <a:t>The "\t" TAB </a:t>
            </a:r>
            <a:r>
              <a:rPr lang="en-US" dirty="0">
                <a:solidFill>
                  <a:srgbClr val="FF0000"/>
                </a:solidFill>
                <a:hlinkClick r:id="rId2" action="ppaction://hlinkfile"/>
              </a:rPr>
              <a:t>escape character</a:t>
            </a:r>
            <a:r>
              <a:rPr lang="en-US" dirty="0">
                <a:solidFill>
                  <a:srgbClr val="FF0000"/>
                </a:solidFill>
              </a:rPr>
              <a:t> around a number separates it into different columns for import into Excel or for double-click selection in Notepad. </a:t>
            </a:r>
          </a:p>
          <a:p>
            <a:pPr lvl="1"/>
            <a:r>
              <a:rPr lang="en-US" dirty="0">
                <a:solidFill>
                  <a:srgbClr val="FF0000"/>
                </a:solidFill>
              </a:rPr>
              <a:t>// send a message only to the Controller </a:t>
            </a:r>
            <a:r>
              <a:rPr lang="en-US" dirty="0" err="1">
                <a:solidFill>
                  <a:srgbClr val="FF0000"/>
                </a:solidFill>
              </a:rPr>
              <a:t>Vuser</a:t>
            </a:r>
            <a:r>
              <a:rPr lang="en-US" dirty="0">
                <a:solidFill>
                  <a:srgbClr val="FF0000"/>
                </a:solidFill>
              </a:rPr>
              <a:t> status area (which appears only briefly when run in </a:t>
            </a:r>
            <a:r>
              <a:rPr lang="en-US" dirty="0" err="1">
                <a:solidFill>
                  <a:srgbClr val="FF0000"/>
                </a:solidFill>
              </a:rPr>
              <a:t>VuGen</a:t>
            </a:r>
            <a:r>
              <a:rPr lang="en-US" dirty="0">
                <a:solidFill>
                  <a:srgbClr val="FF0000"/>
                </a:solidFill>
              </a:rPr>
              <a:t>): </a:t>
            </a:r>
            <a:br>
              <a:rPr lang="en-US" dirty="0">
                <a:solidFill>
                  <a:srgbClr val="FF0000"/>
                </a:solidFill>
              </a:rPr>
            </a:br>
            <a:r>
              <a:rPr lang="en-US" b="1" dirty="0" err="1">
                <a:solidFill>
                  <a:srgbClr val="FF0000"/>
                </a:solidFill>
              </a:rPr>
              <a:t>lr_vuser_status_message</a:t>
            </a:r>
            <a:r>
              <a:rPr lang="en-US" dirty="0">
                <a:solidFill>
                  <a:srgbClr val="FF0000"/>
                </a:solidFill>
              </a:rPr>
              <a:t>("a </a:t>
            </a:r>
            <a:r>
              <a:rPr lang="en-US" dirty="0" err="1">
                <a:solidFill>
                  <a:srgbClr val="FF0000"/>
                </a:solidFill>
              </a:rPr>
              <a:t>vuser</a:t>
            </a:r>
            <a:r>
              <a:rPr lang="en-US" dirty="0">
                <a:solidFill>
                  <a:srgbClr val="FF0000"/>
                </a:solidFill>
              </a:rPr>
              <a:t> status message"); </a:t>
            </a:r>
          </a:p>
          <a:p>
            <a:pPr lvl="1"/>
            <a:r>
              <a:rPr lang="en-US" dirty="0">
                <a:solidFill>
                  <a:srgbClr val="FF0000"/>
                </a:solidFill>
              </a:rPr>
              <a:t>// send a highlighted red message -17999 to the </a:t>
            </a:r>
            <a:r>
              <a:rPr lang="en-US" dirty="0" err="1">
                <a:solidFill>
                  <a:srgbClr val="FF0000"/>
                </a:solidFill>
              </a:rPr>
              <a:t>LoadRunner</a:t>
            </a:r>
            <a:r>
              <a:rPr lang="en-US" dirty="0">
                <a:solidFill>
                  <a:srgbClr val="FF0000"/>
                </a:solidFill>
              </a:rPr>
              <a:t> Controller or Tuning Module Console's Output window: </a:t>
            </a:r>
            <a:br>
              <a:rPr lang="en-US" dirty="0">
                <a:solidFill>
                  <a:srgbClr val="FF0000"/>
                </a:solidFill>
              </a:rPr>
            </a:br>
            <a:r>
              <a:rPr lang="en-US" b="1" dirty="0" err="1">
                <a:solidFill>
                  <a:srgbClr val="FF0000"/>
                </a:solidFill>
              </a:rPr>
              <a:t>lr_error_message</a:t>
            </a:r>
            <a:r>
              <a:rPr lang="en-US" dirty="0">
                <a:solidFill>
                  <a:srgbClr val="FF0000"/>
                </a:solidFill>
              </a:rPr>
              <a:t>("an error message</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729478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Error </a:t>
            </a:r>
            <a:r>
              <a:rPr lang="en-GB" b="1" dirty="0" smtClean="0"/>
              <a:t>Handling</a:t>
            </a:r>
            <a:endParaRPr lang="en-GB" dirty="0"/>
          </a:p>
        </p:txBody>
      </p:sp>
      <p:sp>
        <p:nvSpPr>
          <p:cNvPr id="3" name="Content Placeholder 2"/>
          <p:cNvSpPr>
            <a:spLocks noGrp="1"/>
          </p:cNvSpPr>
          <p:nvPr>
            <p:ph idx="1"/>
          </p:nvPr>
        </p:nvSpPr>
        <p:spPr/>
        <p:txBody>
          <a:bodyPr>
            <a:normAutofit fontScale="92500" lnSpcReduction="10000"/>
          </a:bodyPr>
          <a:lstStyle/>
          <a:p>
            <a:r>
              <a:rPr lang="en-US" sz="1600" dirty="0"/>
              <a:t>By default, when a </a:t>
            </a:r>
            <a:r>
              <a:rPr lang="en-US" sz="1600" dirty="0" err="1"/>
              <a:t>Vuser</a:t>
            </a:r>
            <a:r>
              <a:rPr lang="en-US" sz="1600" dirty="0"/>
              <a:t> detects an error, the </a:t>
            </a:r>
            <a:r>
              <a:rPr lang="en-US" sz="1600" dirty="0" err="1"/>
              <a:t>Vuser</a:t>
            </a:r>
            <a:r>
              <a:rPr lang="en-US" sz="1600" dirty="0"/>
              <a:t> stops executing the </a:t>
            </a:r>
            <a:r>
              <a:rPr lang="en-US" sz="1600" dirty="0" smtClean="0"/>
              <a:t>script</a:t>
            </a:r>
          </a:p>
          <a:p>
            <a:r>
              <a:rPr lang="en-US" sz="1600" b="1" dirty="0"/>
              <a:t>Continue on Error </a:t>
            </a:r>
            <a:r>
              <a:rPr lang="en-US" sz="1600" dirty="0"/>
              <a:t>run-time setting applies to the </a:t>
            </a:r>
            <a:r>
              <a:rPr lang="en-US" sz="1600" dirty="0" smtClean="0"/>
              <a:t>entire </a:t>
            </a:r>
            <a:r>
              <a:rPr lang="en-US" sz="1600" dirty="0" err="1"/>
              <a:t>Vuser</a:t>
            </a:r>
            <a:r>
              <a:rPr lang="en-US" sz="1600" dirty="0"/>
              <a:t> script</a:t>
            </a:r>
            <a:r>
              <a:rPr lang="en-US" sz="1600" dirty="0" smtClean="0"/>
              <a:t>.</a:t>
            </a:r>
          </a:p>
          <a:p>
            <a:r>
              <a:rPr lang="en-US" sz="1600" b="1" dirty="0" err="1"/>
              <a:t>lr_continue_on_error</a:t>
            </a:r>
            <a:r>
              <a:rPr lang="en-US" sz="1600" dirty="0"/>
              <a:t> function enables you to control error handling for a specific segment of a </a:t>
            </a:r>
            <a:r>
              <a:rPr lang="en-US" sz="1600" dirty="0" err="1"/>
              <a:t>Vuser</a:t>
            </a:r>
            <a:r>
              <a:rPr lang="en-US" sz="1600" dirty="0"/>
              <a:t> script</a:t>
            </a:r>
            <a:r>
              <a:rPr lang="en-US" sz="1600" dirty="0" smtClean="0"/>
              <a:t>.</a:t>
            </a:r>
          </a:p>
          <a:p>
            <a:r>
              <a:rPr lang="en-US" sz="1600" dirty="0" smtClean="0"/>
              <a:t>Overrides </a:t>
            </a:r>
            <a:r>
              <a:rPr lang="en-US" sz="1600" dirty="0"/>
              <a:t>the </a:t>
            </a:r>
            <a:r>
              <a:rPr lang="en-US" sz="1600" b="1" dirty="0"/>
              <a:t>Continue on Error </a:t>
            </a:r>
            <a:r>
              <a:rPr lang="en-US" sz="1600" dirty="0"/>
              <a:t>run-time setting for a portion of a script</a:t>
            </a:r>
            <a:r>
              <a:rPr lang="en-US" sz="1600" dirty="0" smtClean="0"/>
              <a:t>.</a:t>
            </a:r>
          </a:p>
          <a:p>
            <a:r>
              <a:rPr lang="en-US" sz="1600" dirty="0"/>
              <a:t>To mark the segment, enclose it with </a:t>
            </a:r>
            <a:r>
              <a:rPr lang="en-US" sz="1600" dirty="0" err="1"/>
              <a:t>lr_continue_on_error</a:t>
            </a:r>
            <a:r>
              <a:rPr lang="en-US" sz="1600" dirty="0"/>
              <a:t>(1); and </a:t>
            </a:r>
            <a:r>
              <a:rPr lang="en-US" sz="1600" dirty="0" err="1"/>
              <a:t>lr_continue_on_error</a:t>
            </a:r>
            <a:r>
              <a:rPr lang="en-US" sz="1600" dirty="0"/>
              <a:t>(0</a:t>
            </a:r>
            <a:r>
              <a:rPr lang="en-US" sz="1600" dirty="0" smtClean="0"/>
              <a:t>);</a:t>
            </a:r>
          </a:p>
          <a:p>
            <a:r>
              <a:rPr lang="en-US" sz="1600" dirty="0" smtClean="0"/>
              <a:t>Example –</a:t>
            </a:r>
          </a:p>
          <a:p>
            <a:r>
              <a:rPr lang="en-US" sz="1200" dirty="0" err="1">
                <a:solidFill>
                  <a:srgbClr val="FF0000"/>
                </a:solidFill>
              </a:rPr>
              <a:t>lr_continue_on_error</a:t>
            </a:r>
            <a:r>
              <a:rPr lang="en-US" sz="1200" dirty="0">
                <a:solidFill>
                  <a:srgbClr val="FF0000"/>
                </a:solidFill>
              </a:rPr>
              <a:t>(1);</a:t>
            </a:r>
          </a:p>
          <a:p>
            <a:r>
              <a:rPr lang="en-US" sz="1200" dirty="0">
                <a:solidFill>
                  <a:srgbClr val="FF0000"/>
                </a:solidFill>
              </a:rPr>
              <a:t>    </a:t>
            </a:r>
            <a:r>
              <a:rPr lang="en-US" sz="1200" dirty="0" err="1">
                <a:solidFill>
                  <a:srgbClr val="FF0000"/>
                </a:solidFill>
              </a:rPr>
              <a:t>web_link</a:t>
            </a:r>
            <a:r>
              <a:rPr lang="en-US" sz="1200" dirty="0">
                <a:solidFill>
                  <a:srgbClr val="FF0000"/>
                </a:solidFill>
              </a:rPr>
              <a:t>("EBOOKS",</a:t>
            </a:r>
          </a:p>
          <a:p>
            <a:r>
              <a:rPr lang="en-US" sz="1200" dirty="0">
                <a:solidFill>
                  <a:srgbClr val="FF0000"/>
                </a:solidFill>
              </a:rPr>
              <a:t>        "Text=EBOOKS",</a:t>
            </a:r>
          </a:p>
          <a:p>
            <a:r>
              <a:rPr lang="en-US" sz="1200" dirty="0">
                <a:solidFill>
                  <a:srgbClr val="FF0000"/>
                </a:solidFill>
              </a:rPr>
              <a:t>        "Snapshot=t2.inf",</a:t>
            </a:r>
          </a:p>
          <a:p>
            <a:r>
              <a:rPr lang="en-US" sz="1200" dirty="0">
                <a:solidFill>
                  <a:srgbClr val="FF0000"/>
                </a:solidFill>
              </a:rPr>
              <a:t>        LAST);</a:t>
            </a:r>
          </a:p>
          <a:p>
            <a:r>
              <a:rPr lang="en-US" sz="1200" dirty="0">
                <a:solidFill>
                  <a:srgbClr val="FF0000"/>
                </a:solidFill>
              </a:rPr>
              <a:t>    </a:t>
            </a:r>
            <a:r>
              <a:rPr lang="en-US" sz="1200" dirty="0" err="1">
                <a:solidFill>
                  <a:srgbClr val="FF0000"/>
                </a:solidFill>
              </a:rPr>
              <a:t>web_link</a:t>
            </a:r>
            <a:r>
              <a:rPr lang="en-US" sz="1200" dirty="0">
                <a:solidFill>
                  <a:srgbClr val="FF0000"/>
                </a:solidFill>
              </a:rPr>
              <a:t>("Find Rocket eBooks",</a:t>
            </a:r>
          </a:p>
          <a:p>
            <a:r>
              <a:rPr lang="en-US" sz="1200" dirty="0">
                <a:solidFill>
                  <a:srgbClr val="FF0000"/>
                </a:solidFill>
              </a:rPr>
              <a:t>        "Text=Find Rocket eBooks",</a:t>
            </a:r>
          </a:p>
          <a:p>
            <a:r>
              <a:rPr lang="en-US" sz="1200" dirty="0">
                <a:solidFill>
                  <a:srgbClr val="FF0000"/>
                </a:solidFill>
              </a:rPr>
              <a:t>        "Snapshot=t3.inf",</a:t>
            </a:r>
          </a:p>
          <a:p>
            <a:r>
              <a:rPr lang="en-US" sz="1200" dirty="0">
                <a:solidFill>
                  <a:srgbClr val="FF0000"/>
                </a:solidFill>
              </a:rPr>
              <a:t>        LAST);</a:t>
            </a:r>
          </a:p>
          <a:p>
            <a:r>
              <a:rPr lang="en-US" sz="1200" dirty="0" err="1">
                <a:solidFill>
                  <a:srgbClr val="FF0000"/>
                </a:solidFill>
              </a:rPr>
              <a:t>lr_continue_on_error</a:t>
            </a:r>
            <a:r>
              <a:rPr lang="en-US" sz="1200" dirty="0">
                <a:solidFill>
                  <a:srgbClr val="FF0000"/>
                </a:solidFill>
              </a:rPr>
              <a:t>(0</a:t>
            </a:r>
            <a:r>
              <a:rPr lang="en-US" sz="1200" dirty="0" smtClean="0">
                <a:solidFill>
                  <a:srgbClr val="FF0000"/>
                </a:solidFill>
              </a:rPr>
              <a:t>);</a:t>
            </a:r>
            <a:endParaRPr lang="en-US" sz="1200" dirty="0">
              <a:solidFill>
                <a:srgbClr val="FF0000"/>
              </a:solidFill>
            </a:endParaRPr>
          </a:p>
        </p:txBody>
      </p:sp>
    </p:spTree>
    <p:extLst>
      <p:ext uri="{BB962C8B-B14F-4D97-AF65-F5344CB8AC3E}">
        <p14:creationId xmlns:p14="http://schemas.microsoft.com/office/powerpoint/2010/main" val="22673980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General : Run Logic</a:t>
            </a:r>
            <a:endParaRPr lang="en-GB"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775" y="2107242"/>
            <a:ext cx="6143625" cy="4217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327702"/>
            <a:ext cx="4572000" cy="415498"/>
          </a:xfrm>
          <a:prstGeom prst="rect">
            <a:avLst/>
          </a:prstGeom>
          <a:solidFill>
            <a:schemeClr val="tx1">
              <a:lumMod val="85000"/>
            </a:schemeClr>
          </a:solidFill>
          <a:ln>
            <a:solidFill>
              <a:schemeClr val="bg1">
                <a:lumMod val="65000"/>
                <a:lumOff val="35000"/>
              </a:schemeClr>
            </a:solidFill>
          </a:ln>
        </p:spPr>
        <p:txBody>
          <a:bodyPr>
            <a:spAutoFit/>
          </a:bodyPr>
          <a:lstStyle/>
          <a:p>
            <a:r>
              <a:rPr lang="en-US" sz="1050" dirty="0">
                <a:solidFill>
                  <a:schemeClr val="bg1"/>
                </a:solidFill>
              </a:rPr>
              <a:t>When you run multiple iterations of a </a:t>
            </a:r>
            <a:r>
              <a:rPr lang="en-US" sz="1050" dirty="0" err="1">
                <a:solidFill>
                  <a:schemeClr val="bg1"/>
                </a:solidFill>
              </a:rPr>
              <a:t>Vuser</a:t>
            </a:r>
            <a:r>
              <a:rPr lang="en-US" sz="1050" dirty="0">
                <a:solidFill>
                  <a:schemeClr val="bg1"/>
                </a:solidFill>
              </a:rPr>
              <a:t> script, only the </a:t>
            </a:r>
            <a:r>
              <a:rPr lang="en-US" sz="1050" i="1" dirty="0">
                <a:solidFill>
                  <a:schemeClr val="bg1"/>
                </a:solidFill>
              </a:rPr>
              <a:t>Actions</a:t>
            </a:r>
            <a:r>
              <a:rPr lang="en-US" sz="1050" dirty="0">
                <a:solidFill>
                  <a:schemeClr val="bg1"/>
                </a:solidFill>
              </a:rPr>
              <a:t> sections of the script are repeated—the </a:t>
            </a:r>
            <a:r>
              <a:rPr lang="en-US" sz="1050" i="1" dirty="0" err="1">
                <a:solidFill>
                  <a:schemeClr val="bg1"/>
                </a:solidFill>
              </a:rPr>
              <a:t>vuser_init</a:t>
            </a:r>
            <a:r>
              <a:rPr lang="en-US" sz="1050" dirty="0">
                <a:solidFill>
                  <a:schemeClr val="bg1"/>
                </a:solidFill>
              </a:rPr>
              <a:t> and </a:t>
            </a:r>
            <a:r>
              <a:rPr lang="en-US" sz="1050" i="1" dirty="0" err="1">
                <a:solidFill>
                  <a:schemeClr val="bg1"/>
                </a:solidFill>
              </a:rPr>
              <a:t>vuser_end</a:t>
            </a:r>
            <a:r>
              <a:rPr lang="en-US" sz="1050" i="1" dirty="0">
                <a:solidFill>
                  <a:schemeClr val="bg1"/>
                </a:solidFill>
              </a:rPr>
              <a:t> </a:t>
            </a:r>
            <a:r>
              <a:rPr lang="en-US" sz="1050" dirty="0">
                <a:solidFill>
                  <a:schemeClr val="bg1"/>
                </a:solidFill>
              </a:rPr>
              <a:t>sections are not repeated.</a:t>
            </a:r>
            <a:endParaRPr lang="en-GB" sz="1050" dirty="0">
              <a:solidFill>
                <a:schemeClr val="bg1"/>
              </a:solidFill>
            </a:endParaRPr>
          </a:p>
        </p:txBody>
      </p:sp>
      <p:cxnSp>
        <p:nvCxnSpPr>
          <p:cNvPr id="6" name="Straight Connector 5"/>
          <p:cNvCxnSpPr>
            <a:endCxn id="4" idx="1"/>
          </p:cNvCxnSpPr>
          <p:nvPr/>
        </p:nvCxnSpPr>
        <p:spPr>
          <a:xfrm flipV="1">
            <a:off x="4343400" y="2535451"/>
            <a:ext cx="228600" cy="283949"/>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5486400" y="4215921"/>
            <a:ext cx="304800" cy="12747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3136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General : Pacing</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1355" y="2743200"/>
            <a:ext cx="5027645" cy="3486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90600" y="1752600"/>
            <a:ext cx="7315200" cy="369332"/>
          </a:xfrm>
          <a:prstGeom prst="rect">
            <a:avLst/>
          </a:prstGeom>
        </p:spPr>
        <p:txBody>
          <a:bodyPr wrap="square">
            <a:spAutoFit/>
          </a:bodyPr>
          <a:lstStyle/>
          <a:p>
            <a:r>
              <a:rPr lang="en-US" dirty="0"/>
              <a:t>Allows you to control the time between iterations.</a:t>
            </a:r>
            <a:endParaRPr lang="en-GB" dirty="0"/>
          </a:p>
        </p:txBody>
      </p:sp>
    </p:spTree>
    <p:extLst>
      <p:ext uri="{BB962C8B-B14F-4D97-AF65-F5344CB8AC3E}">
        <p14:creationId xmlns:p14="http://schemas.microsoft.com/office/powerpoint/2010/main" val="20516174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General : Log</a:t>
            </a:r>
            <a:endParaRPr lang="en-GB"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3469" y="2256167"/>
            <a:ext cx="5317931" cy="368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81000" y="2259449"/>
            <a:ext cx="1692469" cy="1477328"/>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1000" dirty="0">
                <a:solidFill>
                  <a:schemeClr val="bg1"/>
                </a:solidFill>
              </a:rPr>
              <a:t>Disabling this options only affects automatic logging and log messages issued through </a:t>
            </a:r>
            <a:r>
              <a:rPr lang="en-US" sz="1000" b="1" dirty="0" err="1">
                <a:solidFill>
                  <a:schemeClr val="bg1"/>
                </a:solidFill>
              </a:rPr>
              <a:t>lr_log_message</a:t>
            </a:r>
            <a:r>
              <a:rPr lang="en-US" sz="1000" dirty="0">
                <a:solidFill>
                  <a:schemeClr val="bg1"/>
                </a:solidFill>
              </a:rPr>
              <a:t>. Messages sent manually, using </a:t>
            </a:r>
            <a:r>
              <a:rPr lang="en-US" sz="1000" b="1" dirty="0" err="1">
                <a:solidFill>
                  <a:schemeClr val="bg1"/>
                </a:solidFill>
              </a:rPr>
              <a:t>lr_message</a:t>
            </a:r>
            <a:r>
              <a:rPr lang="en-US" sz="1000" dirty="0">
                <a:solidFill>
                  <a:schemeClr val="bg1"/>
                </a:solidFill>
              </a:rPr>
              <a:t>, </a:t>
            </a:r>
            <a:r>
              <a:rPr lang="en-US" sz="1000" b="1" dirty="0" err="1">
                <a:solidFill>
                  <a:schemeClr val="bg1"/>
                </a:solidFill>
              </a:rPr>
              <a:t>lr_output_message</a:t>
            </a:r>
            <a:r>
              <a:rPr lang="en-US" sz="1000" dirty="0">
                <a:solidFill>
                  <a:schemeClr val="bg1"/>
                </a:solidFill>
              </a:rPr>
              <a:t>, and </a:t>
            </a:r>
            <a:r>
              <a:rPr lang="en-US" sz="1000" b="1" dirty="0" err="1">
                <a:solidFill>
                  <a:schemeClr val="bg1"/>
                </a:solidFill>
              </a:rPr>
              <a:t>lr_error_message</a:t>
            </a:r>
            <a:r>
              <a:rPr lang="en-US" sz="1000" dirty="0">
                <a:solidFill>
                  <a:schemeClr val="bg1"/>
                </a:solidFill>
              </a:rPr>
              <a:t>, are still issued.</a:t>
            </a:r>
            <a:endParaRPr lang="en-GB" sz="1000" dirty="0">
              <a:solidFill>
                <a:schemeClr val="bg1"/>
              </a:solidFill>
            </a:endParaRPr>
          </a:p>
        </p:txBody>
      </p:sp>
      <p:cxnSp>
        <p:nvCxnSpPr>
          <p:cNvPr id="6" name="Straight Connector 5"/>
          <p:cNvCxnSpPr>
            <a:stCxn id="4" idx="3"/>
          </p:cNvCxnSpPr>
          <p:nvPr/>
        </p:nvCxnSpPr>
        <p:spPr>
          <a:xfrm flipV="1">
            <a:off x="2073469" y="2895600"/>
            <a:ext cx="1431731" cy="102513"/>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6477000" y="2727573"/>
            <a:ext cx="2667000" cy="577081"/>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1050" dirty="0">
                <a:solidFill>
                  <a:schemeClr val="bg1"/>
                </a:solidFill>
              </a:rPr>
              <a:t>to configure the log cache size. If the contents of the cache exceed the specified size, </a:t>
            </a:r>
            <a:r>
              <a:rPr lang="en-US" sz="1050" dirty="0" err="1">
                <a:solidFill>
                  <a:schemeClr val="bg1"/>
                </a:solidFill>
              </a:rPr>
              <a:t>VuGen</a:t>
            </a:r>
            <a:r>
              <a:rPr lang="en-US" sz="1050" dirty="0">
                <a:solidFill>
                  <a:schemeClr val="bg1"/>
                </a:solidFill>
              </a:rPr>
              <a:t> deletes the oldest items.</a:t>
            </a:r>
            <a:endParaRPr lang="en-GB" sz="1050" dirty="0">
              <a:solidFill>
                <a:schemeClr val="bg1"/>
              </a:solidFill>
            </a:endParaRPr>
          </a:p>
        </p:txBody>
      </p:sp>
      <p:cxnSp>
        <p:nvCxnSpPr>
          <p:cNvPr id="9" name="Straight Connector 8"/>
          <p:cNvCxnSpPr>
            <a:endCxn id="7" idx="1"/>
          </p:cNvCxnSpPr>
          <p:nvPr/>
        </p:nvCxnSpPr>
        <p:spPr>
          <a:xfrm flipV="1">
            <a:off x="5715000" y="3016114"/>
            <a:ext cx="762000" cy="108086"/>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6470385" y="3581400"/>
            <a:ext cx="2673615" cy="400110"/>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000" dirty="0" smtClean="0">
                <a:solidFill>
                  <a:schemeClr val="bg1"/>
                </a:solidFill>
              </a:rPr>
              <a:t>Includes </a:t>
            </a:r>
            <a:r>
              <a:rPr lang="en-US" sz="1000" dirty="0">
                <a:solidFill>
                  <a:schemeClr val="bg1"/>
                </a:solidFill>
              </a:rPr>
              <a:t>warnings and other </a:t>
            </a:r>
            <a:r>
              <a:rPr lang="en-US" sz="1000" dirty="0" smtClean="0">
                <a:solidFill>
                  <a:schemeClr val="bg1"/>
                </a:solidFill>
              </a:rPr>
              <a:t>messages to standard log.</a:t>
            </a:r>
            <a:endParaRPr lang="en-GB" sz="1000" dirty="0">
              <a:solidFill>
                <a:schemeClr val="bg1"/>
              </a:solidFill>
            </a:endParaRPr>
          </a:p>
        </p:txBody>
      </p:sp>
      <p:cxnSp>
        <p:nvCxnSpPr>
          <p:cNvPr id="13" name="Straight Connector 12"/>
          <p:cNvCxnSpPr/>
          <p:nvPr/>
        </p:nvCxnSpPr>
        <p:spPr>
          <a:xfrm>
            <a:off x="4502415" y="3736777"/>
            <a:ext cx="1974585" cy="0"/>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6477000" y="4038600"/>
            <a:ext cx="2667000" cy="415498"/>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1050" dirty="0">
                <a:solidFill>
                  <a:schemeClr val="bg1"/>
                </a:solidFill>
              </a:rPr>
              <a:t>Logs all parameters assigned to the script along with their values.</a:t>
            </a:r>
          </a:p>
        </p:txBody>
      </p:sp>
      <p:cxnSp>
        <p:nvCxnSpPr>
          <p:cNvPr id="17" name="Straight Connector 16"/>
          <p:cNvCxnSpPr>
            <a:endCxn id="15" idx="1"/>
          </p:cNvCxnSpPr>
          <p:nvPr/>
        </p:nvCxnSpPr>
        <p:spPr>
          <a:xfrm>
            <a:off x="4876800" y="3886200"/>
            <a:ext cx="1600200" cy="360149"/>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6477000" y="4495800"/>
            <a:ext cx="2667000" cy="246221"/>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000" dirty="0">
                <a:solidFill>
                  <a:schemeClr val="bg1"/>
                </a:solidFill>
              </a:rPr>
              <a:t>Logs all of the data returned by the server.</a:t>
            </a:r>
            <a:endParaRPr lang="en-GB" sz="1000" dirty="0">
              <a:solidFill>
                <a:schemeClr val="bg1"/>
              </a:solidFill>
            </a:endParaRPr>
          </a:p>
        </p:txBody>
      </p:sp>
      <p:cxnSp>
        <p:nvCxnSpPr>
          <p:cNvPr id="23" name="Straight Connector 22"/>
          <p:cNvCxnSpPr>
            <a:endCxn id="21" idx="1"/>
          </p:cNvCxnSpPr>
          <p:nvPr/>
        </p:nvCxnSpPr>
        <p:spPr>
          <a:xfrm>
            <a:off x="4876800" y="4038600"/>
            <a:ext cx="1600200" cy="580311"/>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6477000" y="4782979"/>
            <a:ext cx="2667000" cy="400110"/>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000" dirty="0">
                <a:solidFill>
                  <a:schemeClr val="bg1"/>
                </a:solidFill>
              </a:rPr>
              <a:t>Logs all of the functions and messages sent by the </a:t>
            </a:r>
            <a:r>
              <a:rPr lang="en-US" sz="1000" dirty="0" err="1">
                <a:solidFill>
                  <a:schemeClr val="bg1"/>
                </a:solidFill>
              </a:rPr>
              <a:t>Vuser</a:t>
            </a:r>
            <a:r>
              <a:rPr lang="en-US" sz="1000" dirty="0">
                <a:solidFill>
                  <a:schemeClr val="bg1"/>
                </a:solidFill>
              </a:rPr>
              <a:t> during the session.</a:t>
            </a:r>
            <a:endParaRPr lang="en-GB" sz="1000" dirty="0">
              <a:solidFill>
                <a:schemeClr val="bg1"/>
              </a:solidFill>
            </a:endParaRPr>
          </a:p>
        </p:txBody>
      </p:sp>
      <p:cxnSp>
        <p:nvCxnSpPr>
          <p:cNvPr id="26" name="Straight Connector 25"/>
          <p:cNvCxnSpPr>
            <a:endCxn id="24" idx="1"/>
          </p:cNvCxnSpPr>
          <p:nvPr/>
        </p:nvCxnSpPr>
        <p:spPr>
          <a:xfrm>
            <a:off x="4732434" y="4191000"/>
            <a:ext cx="1744566" cy="792034"/>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06469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General : Think Time</a:t>
            </a:r>
            <a:endParaRPr lang="en-GB"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133600"/>
            <a:ext cx="5247433" cy="3638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6152990" y="2819400"/>
            <a:ext cx="2610010" cy="246221"/>
          </a:xfrm>
          <a:prstGeom prst="rect">
            <a:avLst/>
          </a:prstGeom>
          <a:solidFill>
            <a:schemeClr val="tx1">
              <a:lumMod val="85000"/>
            </a:schemeClr>
          </a:solidFill>
          <a:ln>
            <a:solidFill>
              <a:schemeClr val="bg1">
                <a:lumMod val="65000"/>
                <a:lumOff val="35000"/>
              </a:schemeClr>
            </a:solidFill>
          </a:ln>
        </p:spPr>
        <p:txBody>
          <a:bodyPr wrap="none">
            <a:spAutoFit/>
          </a:bodyPr>
          <a:lstStyle/>
          <a:p>
            <a:r>
              <a:rPr lang="en-US" sz="1000" dirty="0">
                <a:solidFill>
                  <a:schemeClr val="bg1"/>
                </a:solidFill>
              </a:rPr>
              <a:t>example, </a:t>
            </a:r>
            <a:r>
              <a:rPr lang="en-US" sz="1000" dirty="0" err="1">
                <a:solidFill>
                  <a:schemeClr val="bg1"/>
                </a:solidFill>
              </a:rPr>
              <a:t>lr_think_time</a:t>
            </a:r>
            <a:r>
              <a:rPr lang="en-US" sz="1000" dirty="0">
                <a:solidFill>
                  <a:schemeClr val="bg1"/>
                </a:solidFill>
              </a:rPr>
              <a:t>(10) waits ten seconds.</a:t>
            </a:r>
            <a:endParaRPr lang="en-GB" sz="1000" dirty="0">
              <a:solidFill>
                <a:schemeClr val="bg1"/>
              </a:solidFill>
            </a:endParaRPr>
          </a:p>
        </p:txBody>
      </p:sp>
      <p:sp>
        <p:nvSpPr>
          <p:cNvPr id="9" name="Rectangle 8"/>
          <p:cNvSpPr/>
          <p:nvPr/>
        </p:nvSpPr>
        <p:spPr>
          <a:xfrm>
            <a:off x="6152990" y="2362200"/>
            <a:ext cx="2610009" cy="415498"/>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050" dirty="0">
                <a:solidFill>
                  <a:schemeClr val="bg1"/>
                </a:solidFill>
              </a:rPr>
              <a:t>replay the script ignoring all </a:t>
            </a:r>
            <a:r>
              <a:rPr lang="en-US" sz="1050" b="1" dirty="0" err="1">
                <a:solidFill>
                  <a:schemeClr val="bg1"/>
                </a:solidFill>
              </a:rPr>
              <a:t>lr_think_time</a:t>
            </a:r>
            <a:r>
              <a:rPr lang="en-US" sz="1050" dirty="0">
                <a:solidFill>
                  <a:schemeClr val="bg1"/>
                </a:solidFill>
              </a:rPr>
              <a:t> functions.</a:t>
            </a:r>
            <a:endParaRPr lang="en-GB" sz="1050" dirty="0">
              <a:solidFill>
                <a:schemeClr val="bg1"/>
              </a:solidFill>
            </a:endParaRPr>
          </a:p>
        </p:txBody>
      </p:sp>
      <p:sp>
        <p:nvSpPr>
          <p:cNvPr id="11" name="Rectangle 10"/>
          <p:cNvSpPr/>
          <p:nvPr/>
        </p:nvSpPr>
        <p:spPr>
          <a:xfrm>
            <a:off x="6172200" y="3944779"/>
            <a:ext cx="2590800" cy="246221"/>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000" dirty="0">
                <a:solidFill>
                  <a:schemeClr val="bg1"/>
                </a:solidFill>
              </a:rPr>
              <a:t>Limit the think time's maximum value.</a:t>
            </a:r>
            <a:endParaRPr lang="en-GB" sz="1000" dirty="0">
              <a:solidFill>
                <a:schemeClr val="bg1"/>
              </a:solidFill>
            </a:endParaRPr>
          </a:p>
        </p:txBody>
      </p:sp>
      <p:sp>
        <p:nvSpPr>
          <p:cNvPr id="12" name="Rectangle 11"/>
          <p:cNvSpPr/>
          <p:nvPr/>
        </p:nvSpPr>
        <p:spPr>
          <a:xfrm>
            <a:off x="6172200" y="3124200"/>
            <a:ext cx="2590799" cy="246221"/>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000" dirty="0">
                <a:solidFill>
                  <a:schemeClr val="bg1"/>
                </a:solidFill>
              </a:rPr>
              <a:t>use a multiple of the recorded think time</a:t>
            </a:r>
            <a:endParaRPr lang="en-GB" sz="1000" dirty="0">
              <a:solidFill>
                <a:schemeClr val="bg1"/>
              </a:solidFill>
            </a:endParaRPr>
          </a:p>
        </p:txBody>
      </p:sp>
      <p:cxnSp>
        <p:nvCxnSpPr>
          <p:cNvPr id="14" name="Straight Connector 13"/>
          <p:cNvCxnSpPr>
            <a:endCxn id="9" idx="1"/>
          </p:cNvCxnSpPr>
          <p:nvPr/>
        </p:nvCxnSpPr>
        <p:spPr>
          <a:xfrm flipV="1">
            <a:off x="3200400" y="2569949"/>
            <a:ext cx="2952590" cy="249451"/>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8" idx="1"/>
          </p:cNvCxnSpPr>
          <p:nvPr/>
        </p:nvCxnSpPr>
        <p:spPr>
          <a:xfrm flipV="1">
            <a:off x="3200400" y="2942511"/>
            <a:ext cx="2952590" cy="181689"/>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12" idx="1"/>
          </p:cNvCxnSpPr>
          <p:nvPr/>
        </p:nvCxnSpPr>
        <p:spPr>
          <a:xfrm>
            <a:off x="4114800" y="3247310"/>
            <a:ext cx="2057400" cy="1"/>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11" idx="1"/>
          </p:cNvCxnSpPr>
          <p:nvPr/>
        </p:nvCxnSpPr>
        <p:spPr>
          <a:xfrm>
            <a:off x="4038600" y="3810000"/>
            <a:ext cx="2133600" cy="25789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0305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General : Additional Attributes</a:t>
            </a:r>
            <a:endParaRPr lang="en-GB"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219450"/>
            <a:ext cx="4478176"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066800" y="2089308"/>
            <a:ext cx="7162800" cy="923330"/>
          </a:xfrm>
          <a:prstGeom prst="rect">
            <a:avLst/>
          </a:prstGeom>
        </p:spPr>
        <p:txBody>
          <a:bodyPr wrap="square">
            <a:spAutoFit/>
          </a:bodyPr>
          <a:lstStyle/>
          <a:p>
            <a:pPr algn="just"/>
            <a:r>
              <a:rPr lang="en-US" dirty="0"/>
              <a:t>You specify command line arguments that you can retrieve at a later point during the test run, using </a:t>
            </a:r>
            <a:r>
              <a:rPr lang="en-US" b="1" dirty="0" err="1"/>
              <a:t>lr_get_attrib_string</a:t>
            </a:r>
            <a:r>
              <a:rPr lang="en-US" dirty="0"/>
              <a:t>. Using this node, you can pass external parameters to prepared scripts.</a:t>
            </a:r>
            <a:endParaRPr lang="en-US" dirty="0">
              <a:effectLst/>
            </a:endParaRPr>
          </a:p>
        </p:txBody>
      </p:sp>
    </p:spTree>
    <p:extLst>
      <p:ext uri="{BB962C8B-B14F-4D97-AF65-F5344CB8AC3E}">
        <p14:creationId xmlns:p14="http://schemas.microsoft.com/office/powerpoint/2010/main" val="34103140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General : Miscellaneous</a:t>
            </a:r>
            <a:endParaRPr lang="en-GB"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5943600" cy="4121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2743200"/>
            <a:ext cx="4572000" cy="861774"/>
          </a:xfrm>
          <a:prstGeom prst="rect">
            <a:avLst/>
          </a:prstGeom>
          <a:solidFill>
            <a:schemeClr val="tx1">
              <a:lumMod val="85000"/>
            </a:schemeClr>
          </a:solidFill>
          <a:ln>
            <a:solidFill>
              <a:schemeClr val="bg1">
                <a:lumMod val="65000"/>
                <a:lumOff val="35000"/>
              </a:schemeClr>
            </a:solidFill>
          </a:ln>
        </p:spPr>
        <p:txBody>
          <a:bodyPr>
            <a:spAutoFit/>
          </a:bodyPr>
          <a:lstStyle/>
          <a:p>
            <a:r>
              <a:rPr lang="en-US" sz="1000" dirty="0" smtClean="0">
                <a:solidFill>
                  <a:schemeClr val="bg1"/>
                </a:solidFill>
              </a:rPr>
              <a:t>See </a:t>
            </a:r>
            <a:r>
              <a:rPr lang="en-US" sz="1000" dirty="0">
                <a:solidFill>
                  <a:schemeClr val="bg1"/>
                </a:solidFill>
              </a:rPr>
              <a:t>the snapshot by viewing the </a:t>
            </a:r>
            <a:r>
              <a:rPr lang="en-US" sz="1000" dirty="0" err="1">
                <a:solidFill>
                  <a:schemeClr val="bg1"/>
                </a:solidFill>
              </a:rPr>
              <a:t>Vuser</a:t>
            </a:r>
            <a:r>
              <a:rPr lang="en-US" sz="1000" dirty="0">
                <a:solidFill>
                  <a:schemeClr val="bg1"/>
                </a:solidFill>
              </a:rPr>
              <a:t> Log and double-clicking on the line at which the error occurred</a:t>
            </a:r>
            <a:r>
              <a:rPr lang="en-US" sz="1000" dirty="0" smtClean="0">
                <a:solidFill>
                  <a:schemeClr val="bg1"/>
                </a:solidFill>
              </a:rPr>
              <a:t>.</a:t>
            </a:r>
          </a:p>
          <a:p>
            <a:r>
              <a:rPr lang="en-US" sz="1000" dirty="0" smtClean="0">
                <a:solidFill>
                  <a:schemeClr val="bg1"/>
                </a:solidFill>
              </a:rPr>
              <a:t>not recommended </a:t>
            </a:r>
            <a:r>
              <a:rPr lang="en-US" sz="1000" dirty="0">
                <a:solidFill>
                  <a:schemeClr val="bg1"/>
                </a:solidFill>
              </a:rPr>
              <a:t>enabling both the </a:t>
            </a:r>
            <a:r>
              <a:rPr lang="en-US" sz="1000" b="1" dirty="0">
                <a:solidFill>
                  <a:schemeClr val="bg1"/>
                </a:solidFill>
              </a:rPr>
              <a:t>Continue on Error</a:t>
            </a:r>
            <a:r>
              <a:rPr lang="en-US" sz="1000" dirty="0">
                <a:solidFill>
                  <a:schemeClr val="bg1"/>
                </a:solidFill>
              </a:rPr>
              <a:t> and </a:t>
            </a:r>
            <a:r>
              <a:rPr lang="en-US" sz="1000" b="1" dirty="0">
                <a:solidFill>
                  <a:schemeClr val="bg1"/>
                </a:solidFill>
              </a:rPr>
              <a:t>Generate Snapshot on Error</a:t>
            </a:r>
            <a:r>
              <a:rPr lang="en-US" sz="1000" dirty="0">
                <a:solidFill>
                  <a:schemeClr val="bg1"/>
                </a:solidFill>
              </a:rPr>
              <a:t> options in a load test environment. This configuration may adversely affect the </a:t>
            </a:r>
            <a:r>
              <a:rPr lang="en-US" sz="1000" dirty="0" err="1">
                <a:solidFill>
                  <a:schemeClr val="bg1"/>
                </a:solidFill>
              </a:rPr>
              <a:t>Vusers</a:t>
            </a:r>
            <a:r>
              <a:rPr lang="en-US" sz="1000" dirty="0">
                <a:solidFill>
                  <a:schemeClr val="bg1"/>
                </a:solidFill>
              </a:rPr>
              <a:t>' performance.</a:t>
            </a:r>
            <a:endParaRPr lang="en-GB" sz="1000" dirty="0">
              <a:solidFill>
                <a:schemeClr val="bg1"/>
              </a:solidFill>
            </a:endParaRPr>
          </a:p>
        </p:txBody>
      </p:sp>
      <p:sp>
        <p:nvSpPr>
          <p:cNvPr id="5" name="Rectangle 4"/>
          <p:cNvSpPr/>
          <p:nvPr/>
        </p:nvSpPr>
        <p:spPr>
          <a:xfrm>
            <a:off x="4572000" y="5391090"/>
            <a:ext cx="4572000" cy="400110"/>
          </a:xfrm>
          <a:prstGeom prst="rect">
            <a:avLst/>
          </a:prstGeom>
          <a:solidFill>
            <a:schemeClr val="tx1">
              <a:lumMod val="85000"/>
            </a:schemeClr>
          </a:solidFill>
          <a:ln>
            <a:solidFill>
              <a:schemeClr val="bg1">
                <a:lumMod val="65000"/>
                <a:lumOff val="35000"/>
              </a:schemeClr>
            </a:solidFill>
          </a:ln>
        </p:spPr>
        <p:txBody>
          <a:bodyPr>
            <a:spAutoFit/>
          </a:bodyPr>
          <a:lstStyle/>
          <a:p>
            <a:r>
              <a:rPr lang="en-US" sz="1000" dirty="0">
                <a:solidFill>
                  <a:schemeClr val="bg1"/>
                </a:solidFill>
              </a:rPr>
              <a:t>to generate breakdown data for diagnostics (J2EE) during the scenario run, do not use automatic transactions.</a:t>
            </a:r>
            <a:endParaRPr lang="en-GB" sz="1000" dirty="0">
              <a:solidFill>
                <a:schemeClr val="bg1"/>
              </a:solidFill>
            </a:endParaRPr>
          </a:p>
        </p:txBody>
      </p:sp>
      <p:sp>
        <p:nvSpPr>
          <p:cNvPr id="6" name="Rectangle 5"/>
          <p:cNvSpPr/>
          <p:nvPr/>
        </p:nvSpPr>
        <p:spPr>
          <a:xfrm>
            <a:off x="4572000" y="2286000"/>
            <a:ext cx="4572000" cy="400110"/>
          </a:xfrm>
          <a:prstGeom prst="rect">
            <a:avLst/>
          </a:prstGeom>
          <a:solidFill>
            <a:schemeClr val="tx1">
              <a:lumMod val="85000"/>
            </a:schemeClr>
          </a:solidFill>
          <a:ln>
            <a:solidFill>
              <a:schemeClr val="bg1">
                <a:lumMod val="65000"/>
                <a:lumOff val="35000"/>
              </a:schemeClr>
            </a:solidFill>
          </a:ln>
        </p:spPr>
        <p:txBody>
          <a:bodyPr>
            <a:spAutoFit/>
          </a:bodyPr>
          <a:lstStyle/>
          <a:p>
            <a:r>
              <a:rPr lang="en-US" sz="1000" dirty="0" smtClean="0">
                <a:solidFill>
                  <a:schemeClr val="bg1"/>
                </a:solidFill>
              </a:rPr>
              <a:t>Mark </a:t>
            </a:r>
            <a:r>
              <a:rPr lang="en-US" sz="1000" dirty="0">
                <a:solidFill>
                  <a:schemeClr val="bg1"/>
                </a:solidFill>
              </a:rPr>
              <a:t>all transactions in which an </a:t>
            </a:r>
            <a:r>
              <a:rPr lang="en-US" sz="1000" b="1" dirty="0" err="1">
                <a:solidFill>
                  <a:schemeClr val="bg1"/>
                </a:solidFill>
              </a:rPr>
              <a:t>lr_error_message</a:t>
            </a:r>
            <a:r>
              <a:rPr lang="en-US" sz="1000" dirty="0">
                <a:solidFill>
                  <a:schemeClr val="bg1"/>
                </a:solidFill>
              </a:rPr>
              <a:t> function was issued, as </a:t>
            </a:r>
            <a:r>
              <a:rPr lang="en-US" sz="1000" i="1" dirty="0">
                <a:solidFill>
                  <a:schemeClr val="bg1"/>
                </a:solidFill>
              </a:rPr>
              <a:t>Failed</a:t>
            </a:r>
            <a:r>
              <a:rPr lang="en-US" sz="1000" dirty="0">
                <a:solidFill>
                  <a:schemeClr val="bg1"/>
                </a:solidFill>
              </a:rPr>
              <a:t>. The </a:t>
            </a:r>
            <a:r>
              <a:rPr lang="en-US" sz="1000" b="1" dirty="0" err="1">
                <a:solidFill>
                  <a:schemeClr val="bg1"/>
                </a:solidFill>
              </a:rPr>
              <a:t>lr_error_message</a:t>
            </a:r>
            <a:r>
              <a:rPr lang="en-US" sz="1000" dirty="0">
                <a:solidFill>
                  <a:schemeClr val="bg1"/>
                </a:solidFill>
              </a:rPr>
              <a:t> function is issued through a manually defined </a:t>
            </a:r>
            <a:r>
              <a:rPr lang="en-US" sz="1000" i="1" dirty="0">
                <a:solidFill>
                  <a:schemeClr val="bg1"/>
                </a:solidFill>
              </a:rPr>
              <a:t>If</a:t>
            </a:r>
            <a:r>
              <a:rPr lang="en-US" sz="1000" dirty="0">
                <a:solidFill>
                  <a:schemeClr val="bg1"/>
                </a:solidFill>
              </a:rPr>
              <a:t> statement</a:t>
            </a:r>
            <a:r>
              <a:rPr lang="en-US" sz="1000" dirty="0" smtClean="0">
                <a:solidFill>
                  <a:schemeClr val="bg1"/>
                </a:solidFill>
              </a:rPr>
              <a:t>.</a:t>
            </a:r>
            <a:endParaRPr lang="en-GB" sz="1000" dirty="0">
              <a:solidFill>
                <a:schemeClr val="bg1"/>
              </a:solidFill>
            </a:endParaRPr>
          </a:p>
        </p:txBody>
      </p:sp>
      <p:sp>
        <p:nvSpPr>
          <p:cNvPr id="8" name="Rectangle 7"/>
          <p:cNvSpPr/>
          <p:nvPr/>
        </p:nvSpPr>
        <p:spPr>
          <a:xfrm>
            <a:off x="4572000" y="3657600"/>
            <a:ext cx="4572000" cy="646331"/>
          </a:xfrm>
          <a:prstGeom prst="rect">
            <a:avLst/>
          </a:prstGeom>
          <a:solidFill>
            <a:schemeClr val="tx1">
              <a:lumMod val="85000"/>
            </a:schemeClr>
          </a:solidFill>
          <a:ln>
            <a:solidFill>
              <a:schemeClr val="bg1">
                <a:lumMod val="65000"/>
                <a:lumOff val="35000"/>
              </a:schemeClr>
            </a:solidFill>
          </a:ln>
        </p:spPr>
        <p:txBody>
          <a:bodyPr>
            <a:spAutoFit/>
          </a:bodyPr>
          <a:lstStyle/>
          <a:p>
            <a:pPr algn="just"/>
            <a:r>
              <a:rPr lang="en-US" sz="900" dirty="0">
                <a:solidFill>
                  <a:schemeClr val="bg1"/>
                </a:solidFill>
              </a:rPr>
              <a:t>driver program (mdrv.exe or r3vuser.exe) is launched (and loaded) into the memory again and again for every instance of the </a:t>
            </a:r>
            <a:r>
              <a:rPr lang="en-US" sz="900" dirty="0" err="1">
                <a:solidFill>
                  <a:schemeClr val="bg1"/>
                </a:solidFill>
              </a:rPr>
              <a:t>Vuser</a:t>
            </a:r>
            <a:r>
              <a:rPr lang="en-US" sz="900" dirty="0">
                <a:solidFill>
                  <a:schemeClr val="bg1"/>
                </a:solidFill>
              </a:rPr>
              <a:t>. Loading the same driver program into memory uses up large amounts of RAM (random access memory) and other system resources. This limits the numbers of </a:t>
            </a:r>
            <a:r>
              <a:rPr lang="en-US" sz="900" dirty="0" err="1">
                <a:solidFill>
                  <a:schemeClr val="bg1"/>
                </a:solidFill>
              </a:rPr>
              <a:t>Vusers</a:t>
            </a:r>
            <a:r>
              <a:rPr lang="en-US" sz="900" dirty="0">
                <a:solidFill>
                  <a:schemeClr val="bg1"/>
                </a:solidFill>
              </a:rPr>
              <a:t> that can be run on any load generator.</a:t>
            </a:r>
            <a:endParaRPr lang="en-GB" sz="900" dirty="0">
              <a:solidFill>
                <a:schemeClr val="bg1"/>
              </a:solidFill>
            </a:endParaRPr>
          </a:p>
        </p:txBody>
      </p:sp>
      <p:sp>
        <p:nvSpPr>
          <p:cNvPr id="9" name="Rectangle 8"/>
          <p:cNvSpPr/>
          <p:nvPr/>
        </p:nvSpPr>
        <p:spPr>
          <a:xfrm>
            <a:off x="4572000" y="4343400"/>
            <a:ext cx="4572000" cy="1015663"/>
          </a:xfrm>
          <a:prstGeom prst="rect">
            <a:avLst/>
          </a:prstGeom>
          <a:solidFill>
            <a:schemeClr val="tx1">
              <a:lumMod val="85000"/>
            </a:schemeClr>
          </a:solidFill>
          <a:ln>
            <a:solidFill>
              <a:schemeClr val="bg1">
                <a:lumMod val="65000"/>
                <a:lumOff val="35000"/>
              </a:schemeClr>
            </a:solidFill>
          </a:ln>
        </p:spPr>
        <p:txBody>
          <a:bodyPr>
            <a:spAutoFit/>
          </a:bodyPr>
          <a:lstStyle/>
          <a:p>
            <a:pPr algn="just"/>
            <a:r>
              <a:rPr lang="en-US" sz="1000" dirty="0">
                <a:solidFill>
                  <a:schemeClr val="bg1"/>
                </a:solidFill>
              </a:rPr>
              <a:t>Controller launches only one instance of the driver program (such as </a:t>
            </a:r>
            <a:r>
              <a:rPr lang="en-US" sz="1000" i="1" dirty="0">
                <a:solidFill>
                  <a:schemeClr val="bg1"/>
                </a:solidFill>
              </a:rPr>
              <a:t>mdrv.exe</a:t>
            </a:r>
            <a:r>
              <a:rPr lang="en-US" sz="1000" dirty="0">
                <a:solidFill>
                  <a:schemeClr val="bg1"/>
                </a:solidFill>
              </a:rPr>
              <a:t>), for every 50 </a:t>
            </a:r>
            <a:r>
              <a:rPr lang="en-US" sz="1000" dirty="0" err="1">
                <a:solidFill>
                  <a:schemeClr val="bg1"/>
                </a:solidFill>
              </a:rPr>
              <a:t>Vusers</a:t>
            </a:r>
            <a:r>
              <a:rPr lang="en-US" sz="1000" dirty="0">
                <a:solidFill>
                  <a:schemeClr val="bg1"/>
                </a:solidFill>
              </a:rPr>
              <a:t> (by default). This driver process/program launches several </a:t>
            </a:r>
            <a:r>
              <a:rPr lang="en-US" sz="1000" dirty="0" err="1">
                <a:solidFill>
                  <a:schemeClr val="bg1"/>
                </a:solidFill>
              </a:rPr>
              <a:t>Vusers</a:t>
            </a:r>
            <a:r>
              <a:rPr lang="en-US" sz="1000" dirty="0">
                <a:solidFill>
                  <a:schemeClr val="bg1"/>
                </a:solidFill>
              </a:rPr>
              <a:t>, each </a:t>
            </a:r>
            <a:r>
              <a:rPr lang="en-US" sz="1000" dirty="0" err="1">
                <a:solidFill>
                  <a:schemeClr val="bg1"/>
                </a:solidFill>
              </a:rPr>
              <a:t>Vuser</a:t>
            </a:r>
            <a:r>
              <a:rPr lang="en-US" sz="1000" dirty="0">
                <a:solidFill>
                  <a:schemeClr val="bg1"/>
                </a:solidFill>
              </a:rPr>
              <a:t> running as a thread. These threaded </a:t>
            </a:r>
            <a:r>
              <a:rPr lang="en-US" sz="1000" dirty="0" err="1">
                <a:solidFill>
                  <a:schemeClr val="bg1"/>
                </a:solidFill>
              </a:rPr>
              <a:t>Vusers</a:t>
            </a:r>
            <a:r>
              <a:rPr lang="en-US" sz="1000" dirty="0">
                <a:solidFill>
                  <a:schemeClr val="bg1"/>
                </a:solidFill>
              </a:rPr>
              <a:t> share segments of the memory of the parent driver process. This eliminates the need for multiple re-loading of the driver program/process saves much memory space, thereby enabling more </a:t>
            </a:r>
            <a:r>
              <a:rPr lang="en-US" sz="1000" dirty="0" err="1">
                <a:solidFill>
                  <a:schemeClr val="bg1"/>
                </a:solidFill>
              </a:rPr>
              <a:t>Vusers</a:t>
            </a:r>
            <a:r>
              <a:rPr lang="en-US" sz="1000" dirty="0">
                <a:solidFill>
                  <a:schemeClr val="bg1"/>
                </a:solidFill>
              </a:rPr>
              <a:t> to be run on a single load generator.</a:t>
            </a:r>
            <a:endParaRPr lang="en-GB" sz="1000" dirty="0">
              <a:solidFill>
                <a:schemeClr val="bg1"/>
              </a:solidFill>
            </a:endParaRPr>
          </a:p>
        </p:txBody>
      </p:sp>
      <p:cxnSp>
        <p:nvCxnSpPr>
          <p:cNvPr id="11" name="Straight Connector 10"/>
          <p:cNvCxnSpPr>
            <a:endCxn id="6" idx="1"/>
          </p:cNvCxnSpPr>
          <p:nvPr/>
        </p:nvCxnSpPr>
        <p:spPr>
          <a:xfrm flipV="1">
            <a:off x="4038600" y="2486055"/>
            <a:ext cx="533400" cy="409545"/>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4" idx="1"/>
          </p:cNvCxnSpPr>
          <p:nvPr/>
        </p:nvCxnSpPr>
        <p:spPr>
          <a:xfrm>
            <a:off x="3810000" y="3174087"/>
            <a:ext cx="7620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733800" y="3505200"/>
            <a:ext cx="914400" cy="475565"/>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9" idx="1"/>
          </p:cNvCxnSpPr>
          <p:nvPr/>
        </p:nvCxnSpPr>
        <p:spPr>
          <a:xfrm>
            <a:off x="3657600" y="3657600"/>
            <a:ext cx="914400" cy="1193632"/>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5" idx="1"/>
          </p:cNvCxnSpPr>
          <p:nvPr/>
        </p:nvCxnSpPr>
        <p:spPr>
          <a:xfrm>
            <a:off x="3124200" y="3980765"/>
            <a:ext cx="1447800" cy="161038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134045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Run-Time Settings</a:t>
            </a:r>
            <a:br>
              <a:rPr lang="en-US" dirty="0"/>
            </a:br>
            <a:r>
              <a:rPr lang="en-US" sz="3200" dirty="0"/>
              <a:t>Browser </a:t>
            </a:r>
            <a:r>
              <a:rPr lang="en-US" sz="3200" dirty="0" smtClean="0"/>
              <a:t>: </a:t>
            </a:r>
            <a:r>
              <a:rPr lang="en-US" sz="3200" dirty="0"/>
              <a:t>Browser Emulation </a:t>
            </a:r>
            <a:r>
              <a:rPr lang="en-US" sz="3200" dirty="0" smtClean="0"/>
              <a:t>Node</a:t>
            </a:r>
            <a:endParaRPr lang="en-GB"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448" y="2286000"/>
            <a:ext cx="626395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65448" y="2972395"/>
            <a:ext cx="2286000" cy="769441"/>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1100" dirty="0">
                <a:solidFill>
                  <a:schemeClr val="bg1"/>
                </a:solidFill>
              </a:rPr>
              <a:t>Even if you disable this option, each resource is only downloaded once for each page, even if it appears multiple </a:t>
            </a:r>
            <a:r>
              <a:rPr lang="en-US" sz="1100" dirty="0" smtClean="0">
                <a:solidFill>
                  <a:schemeClr val="bg1"/>
                </a:solidFill>
              </a:rPr>
              <a:t>times.</a:t>
            </a:r>
            <a:endParaRPr lang="en-GB" sz="1100" dirty="0">
              <a:solidFill>
                <a:schemeClr val="bg1"/>
              </a:solidFill>
            </a:endParaRPr>
          </a:p>
        </p:txBody>
      </p:sp>
      <p:cxnSp>
        <p:nvCxnSpPr>
          <p:cNvPr id="6" name="Straight Connector 5"/>
          <p:cNvCxnSpPr/>
          <p:nvPr/>
        </p:nvCxnSpPr>
        <p:spPr>
          <a:xfrm>
            <a:off x="2651448" y="3357115"/>
            <a:ext cx="1844352" cy="681485"/>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74973" y="3810000"/>
            <a:ext cx="2276475" cy="461665"/>
          </a:xfrm>
          <a:prstGeom prst="rect">
            <a:avLst/>
          </a:prstGeom>
          <a:solidFill>
            <a:schemeClr val="tx1">
              <a:lumMod val="85000"/>
            </a:schemeClr>
          </a:solidFill>
          <a:ln>
            <a:solidFill>
              <a:schemeClr val="bg1">
                <a:lumMod val="65000"/>
                <a:lumOff val="35000"/>
              </a:schemeClr>
            </a:solidFill>
          </a:ln>
        </p:spPr>
        <p:txBody>
          <a:bodyPr wrap="square">
            <a:spAutoFit/>
          </a:bodyPr>
          <a:lstStyle/>
          <a:p>
            <a:r>
              <a:rPr lang="en-US" sz="1200" dirty="0">
                <a:solidFill>
                  <a:schemeClr val="bg1"/>
                </a:solidFill>
              </a:rPr>
              <a:t>cache only the URLs that require the HTML content</a:t>
            </a:r>
            <a:endParaRPr lang="en-GB" sz="1200" dirty="0">
              <a:solidFill>
                <a:schemeClr val="bg1"/>
              </a:solidFill>
            </a:endParaRPr>
          </a:p>
        </p:txBody>
      </p:sp>
      <p:cxnSp>
        <p:nvCxnSpPr>
          <p:cNvPr id="9" name="Straight Connector 8"/>
          <p:cNvCxnSpPr>
            <a:stCxn id="7" idx="3"/>
          </p:cNvCxnSpPr>
          <p:nvPr/>
        </p:nvCxnSpPr>
        <p:spPr>
          <a:xfrm>
            <a:off x="2651448" y="4040833"/>
            <a:ext cx="1996752" cy="23083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381000" y="4334470"/>
            <a:ext cx="2270448" cy="1107996"/>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1100" dirty="0">
                <a:solidFill>
                  <a:schemeClr val="bg1"/>
                </a:solidFill>
              </a:rPr>
              <a:t>Allows you to specify </a:t>
            </a:r>
            <a:r>
              <a:rPr lang="en-US" sz="1100" dirty="0" err="1">
                <a:solidFill>
                  <a:schemeClr val="bg1"/>
                </a:solidFill>
              </a:rPr>
              <a:t>addiitonal</a:t>
            </a:r>
            <a:r>
              <a:rPr lang="en-US" sz="1100" dirty="0">
                <a:solidFill>
                  <a:schemeClr val="bg1"/>
                </a:solidFill>
              </a:rPr>
              <a:t> (non- html) content types that you want to store in the cache</a:t>
            </a:r>
            <a:r>
              <a:rPr lang="en-US" sz="1100" dirty="0" smtClean="0">
                <a:solidFill>
                  <a:schemeClr val="bg1"/>
                </a:solidFill>
              </a:rPr>
              <a:t>.</a:t>
            </a:r>
          </a:p>
          <a:p>
            <a:pPr algn="just"/>
            <a:r>
              <a:rPr lang="en-US" sz="1100" dirty="0">
                <a:solidFill>
                  <a:schemeClr val="bg1"/>
                </a:solidFill>
              </a:rPr>
              <a:t>To maintain a smaller memory footprint for the virtual users, keep this option disabled</a:t>
            </a:r>
            <a:endParaRPr lang="en-GB" sz="1100" dirty="0">
              <a:solidFill>
                <a:schemeClr val="bg1"/>
              </a:solidFill>
            </a:endParaRPr>
          </a:p>
        </p:txBody>
      </p:sp>
      <p:cxnSp>
        <p:nvCxnSpPr>
          <p:cNvPr id="12" name="Straight Connector 11"/>
          <p:cNvCxnSpPr/>
          <p:nvPr/>
        </p:nvCxnSpPr>
        <p:spPr>
          <a:xfrm flipV="1">
            <a:off x="2651448" y="4457700"/>
            <a:ext cx="1996752" cy="176852"/>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381000" y="5562600"/>
            <a:ext cx="2270448" cy="1277273"/>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1100" dirty="0" err="1">
                <a:solidFill>
                  <a:schemeClr val="bg1"/>
                </a:solidFill>
              </a:rPr>
              <a:t>VuGen</a:t>
            </a:r>
            <a:r>
              <a:rPr lang="en-US" sz="1100" dirty="0">
                <a:solidFill>
                  <a:schemeClr val="bg1"/>
                </a:solidFill>
              </a:rPr>
              <a:t> adds the "If-modified-since" attribute to the HTTP header. This option brings up the most recent version of the page, but also generates more traffic during the scenario or session </a:t>
            </a:r>
            <a:r>
              <a:rPr lang="en-US" sz="1100" dirty="0" smtClean="0">
                <a:solidFill>
                  <a:schemeClr val="bg1"/>
                </a:solidFill>
              </a:rPr>
              <a:t>execution.</a:t>
            </a:r>
          </a:p>
          <a:p>
            <a:pPr algn="just"/>
            <a:r>
              <a:rPr lang="en-US" sz="1100" dirty="0" smtClean="0">
                <a:solidFill>
                  <a:schemeClr val="bg1"/>
                </a:solidFill>
              </a:rPr>
              <a:t>By default browsers does not check.</a:t>
            </a:r>
            <a:endParaRPr lang="en-GB" sz="1100" dirty="0">
              <a:solidFill>
                <a:schemeClr val="bg1"/>
              </a:solidFill>
            </a:endParaRPr>
          </a:p>
        </p:txBody>
      </p:sp>
      <p:cxnSp>
        <p:nvCxnSpPr>
          <p:cNvPr id="15" name="Straight Connector 14"/>
          <p:cNvCxnSpPr/>
          <p:nvPr/>
        </p:nvCxnSpPr>
        <p:spPr>
          <a:xfrm flipV="1">
            <a:off x="2651448" y="4724400"/>
            <a:ext cx="1996752" cy="1392198"/>
          </a:xfrm>
          <a:prstGeom prst="line">
            <a:avLst/>
          </a:prstGeom>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6477000" y="4881771"/>
            <a:ext cx="2667000" cy="1061829"/>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900" dirty="0">
                <a:solidFill>
                  <a:schemeClr val="bg1"/>
                </a:solidFill>
              </a:rPr>
              <a:t>load graphic images when accessing a Web page during replay. </a:t>
            </a:r>
            <a:r>
              <a:rPr lang="en-US" sz="900" dirty="0" smtClean="0">
                <a:solidFill>
                  <a:schemeClr val="bg1"/>
                </a:solidFill>
              </a:rPr>
              <a:t>both </a:t>
            </a:r>
            <a:r>
              <a:rPr lang="en-US" sz="900" dirty="0">
                <a:solidFill>
                  <a:schemeClr val="bg1"/>
                </a:solidFill>
              </a:rPr>
              <a:t>graphic images that were recorded with the page, and those which were not explicitly recorded along with the page</a:t>
            </a:r>
            <a:r>
              <a:rPr lang="en-US" sz="900" dirty="0" smtClean="0">
                <a:solidFill>
                  <a:schemeClr val="bg1"/>
                </a:solidFill>
              </a:rPr>
              <a:t>.</a:t>
            </a:r>
          </a:p>
          <a:p>
            <a:pPr algn="just"/>
            <a:r>
              <a:rPr lang="en-US" sz="900" dirty="0">
                <a:solidFill>
                  <a:schemeClr val="bg1"/>
                </a:solidFill>
              </a:rPr>
              <a:t>enable this option if you are trying to test the entire system, including end-user time</a:t>
            </a:r>
            <a:r>
              <a:rPr lang="en-US" sz="900" dirty="0" smtClean="0">
                <a:solidFill>
                  <a:schemeClr val="bg1"/>
                </a:solidFill>
              </a:rPr>
              <a:t>.</a:t>
            </a:r>
          </a:p>
          <a:p>
            <a:pPr algn="just"/>
            <a:endParaRPr lang="en-GB" sz="900" dirty="0">
              <a:solidFill>
                <a:schemeClr val="bg1"/>
              </a:solidFill>
            </a:endParaRPr>
          </a:p>
        </p:txBody>
      </p:sp>
      <p:cxnSp>
        <p:nvCxnSpPr>
          <p:cNvPr id="18" name="Straight Connector 17"/>
          <p:cNvCxnSpPr>
            <a:endCxn id="16" idx="1"/>
          </p:cNvCxnSpPr>
          <p:nvPr/>
        </p:nvCxnSpPr>
        <p:spPr>
          <a:xfrm>
            <a:off x="5943600" y="4980801"/>
            <a:ext cx="533400" cy="431885"/>
          </a:xfrm>
          <a:prstGeom prst="line">
            <a:avLst/>
          </a:prstGeom>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657600" y="5519172"/>
            <a:ext cx="2590800" cy="1338828"/>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US" sz="900" dirty="0">
                <a:solidFill>
                  <a:schemeClr val="bg1"/>
                </a:solidFill>
              </a:rPr>
              <a:t>reset all HTTP contexts between iterations to their states at the end of the </a:t>
            </a:r>
            <a:r>
              <a:rPr lang="en-US" sz="900" dirty="0" err="1">
                <a:solidFill>
                  <a:schemeClr val="bg1"/>
                </a:solidFill>
              </a:rPr>
              <a:t>init</a:t>
            </a:r>
            <a:r>
              <a:rPr lang="en-US" sz="900" dirty="0">
                <a:solidFill>
                  <a:schemeClr val="bg1"/>
                </a:solidFill>
              </a:rPr>
              <a:t> section</a:t>
            </a:r>
            <a:r>
              <a:rPr lang="en-US" sz="900" dirty="0" smtClean="0">
                <a:solidFill>
                  <a:schemeClr val="bg1"/>
                </a:solidFill>
              </a:rPr>
              <a:t>.</a:t>
            </a:r>
          </a:p>
          <a:p>
            <a:pPr algn="just"/>
            <a:r>
              <a:rPr lang="en-US" sz="900" dirty="0">
                <a:solidFill>
                  <a:schemeClr val="bg1"/>
                </a:solidFill>
              </a:rPr>
              <a:t>deletes all cookies, closes all TCP connections (including keep-alive), clears the emulated browser's cache, resets the HTML frame hierarchy (frame numbering will begin from 1) and clears the user-names and passwords. (Enabled by default)</a:t>
            </a:r>
          </a:p>
          <a:p>
            <a:pPr algn="just"/>
            <a:r>
              <a:rPr lang="en-US" sz="900" b="1" dirty="0">
                <a:solidFill>
                  <a:schemeClr val="bg1"/>
                </a:solidFill>
              </a:rPr>
              <a:t>Note: </a:t>
            </a:r>
            <a:r>
              <a:rPr lang="en-US" sz="900" dirty="0" err="1">
                <a:solidFill>
                  <a:schemeClr val="bg1"/>
                </a:solidFill>
              </a:rPr>
              <a:t>Async</a:t>
            </a:r>
            <a:r>
              <a:rPr lang="en-US" sz="900" dirty="0">
                <a:solidFill>
                  <a:schemeClr val="bg1"/>
                </a:solidFill>
              </a:rPr>
              <a:t> conversations are terminated at the end of each iteration even if this setting is disabled</a:t>
            </a:r>
            <a:r>
              <a:rPr lang="en-US" sz="900" dirty="0" smtClean="0">
                <a:solidFill>
                  <a:schemeClr val="bg1"/>
                </a:solidFill>
              </a:rPr>
              <a:t>.</a:t>
            </a:r>
            <a:endParaRPr lang="en-US" sz="900" dirty="0">
              <a:solidFill>
                <a:schemeClr val="bg1"/>
              </a:solidFill>
            </a:endParaRPr>
          </a:p>
        </p:txBody>
      </p:sp>
      <p:cxnSp>
        <p:nvCxnSpPr>
          <p:cNvPr id="25" name="Straight Connector 24"/>
          <p:cNvCxnSpPr/>
          <p:nvPr/>
        </p:nvCxnSpPr>
        <p:spPr>
          <a:xfrm flipH="1">
            <a:off x="4495800" y="5115572"/>
            <a:ext cx="76200" cy="403600"/>
          </a:xfrm>
          <a:prstGeom prst="line">
            <a:avLst/>
          </a:prstGeom>
        </p:spPr>
        <p:style>
          <a:lnRef idx="2">
            <a:schemeClr val="accent1"/>
          </a:lnRef>
          <a:fillRef idx="0">
            <a:schemeClr val="accent1"/>
          </a:fillRef>
          <a:effectRef idx="1">
            <a:schemeClr val="accent1"/>
          </a:effectRef>
          <a:fontRef idx="minor">
            <a:schemeClr val="tx1"/>
          </a:fontRef>
        </p:style>
      </p:cxnSp>
      <p:sp>
        <p:nvSpPr>
          <p:cNvPr id="28" name="Rectangle 27"/>
          <p:cNvSpPr/>
          <p:nvPr/>
        </p:nvSpPr>
        <p:spPr>
          <a:xfrm>
            <a:off x="6269881" y="6550223"/>
            <a:ext cx="2874119" cy="307777"/>
          </a:xfrm>
          <a:prstGeom prst="rect">
            <a:avLst/>
          </a:prstGeom>
          <a:solidFill>
            <a:schemeClr val="tx1">
              <a:lumMod val="85000"/>
            </a:schemeClr>
          </a:solidFill>
          <a:ln>
            <a:solidFill>
              <a:schemeClr val="bg1">
                <a:lumMod val="65000"/>
                <a:lumOff val="35000"/>
              </a:schemeClr>
            </a:solidFill>
          </a:ln>
        </p:spPr>
        <p:txBody>
          <a:bodyPr wrap="square">
            <a:spAutoFit/>
          </a:bodyPr>
          <a:lstStyle/>
          <a:p>
            <a:pPr algn="just"/>
            <a:r>
              <a:rPr lang="en-GB" sz="700" dirty="0">
                <a:solidFill>
                  <a:schemeClr val="bg1"/>
                </a:solidFill>
              </a:rPr>
              <a:t>Clear the check box </a:t>
            </a:r>
            <a:r>
              <a:rPr lang="en-US" sz="700" dirty="0">
                <a:solidFill>
                  <a:schemeClr val="bg1"/>
                </a:solidFill>
              </a:rPr>
              <a:t>to use the information stored in the browser's cache, simulating a user who recently visited the page.</a:t>
            </a:r>
            <a:endParaRPr lang="en-GB" sz="700" dirty="0">
              <a:solidFill>
                <a:schemeClr val="bg1"/>
              </a:solidFill>
            </a:endParaRPr>
          </a:p>
        </p:txBody>
      </p:sp>
      <p:cxnSp>
        <p:nvCxnSpPr>
          <p:cNvPr id="30" name="Straight Connector 29"/>
          <p:cNvCxnSpPr/>
          <p:nvPr/>
        </p:nvCxnSpPr>
        <p:spPr>
          <a:xfrm>
            <a:off x="5943600" y="5317372"/>
            <a:ext cx="1143000" cy="1232851"/>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03805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Driver process</a:t>
            </a:r>
            <a:endParaRPr lang="en-GB" dirty="0"/>
          </a:p>
        </p:txBody>
      </p:sp>
      <p:sp>
        <p:nvSpPr>
          <p:cNvPr id="3" name="Content Placeholder 2"/>
          <p:cNvSpPr>
            <a:spLocks noGrp="1"/>
          </p:cNvSpPr>
          <p:nvPr>
            <p:ph idx="1"/>
          </p:nvPr>
        </p:nvSpPr>
        <p:spPr/>
        <p:txBody>
          <a:bodyPr>
            <a:normAutofit lnSpcReduction="10000"/>
          </a:bodyPr>
          <a:lstStyle/>
          <a:p>
            <a:pPr marL="68580" indent="0">
              <a:buNone/>
            </a:pPr>
            <a:r>
              <a:rPr lang="en-GB" dirty="0" smtClean="0"/>
              <a:t>Mdrv.exe - </a:t>
            </a:r>
            <a:r>
              <a:rPr lang="en-GB" dirty="0"/>
              <a:t>Multi-threaded Driver </a:t>
            </a:r>
            <a:r>
              <a:rPr lang="en-GB" dirty="0" smtClean="0"/>
              <a:t>Process</a:t>
            </a:r>
          </a:p>
          <a:p>
            <a:pPr marL="68580" indent="0">
              <a:buNone/>
            </a:pPr>
            <a:r>
              <a:rPr lang="en-GB" dirty="0"/>
              <a:t>r3vuser.exe </a:t>
            </a:r>
            <a:r>
              <a:rPr lang="en-GB" dirty="0" smtClean="0"/>
              <a:t>- </a:t>
            </a:r>
            <a:r>
              <a:rPr lang="en-US" dirty="0"/>
              <a:t>emulate application clients such as Internet Explorer web </a:t>
            </a:r>
            <a:r>
              <a:rPr lang="en-US" dirty="0" smtClean="0"/>
              <a:t>browser</a:t>
            </a:r>
          </a:p>
          <a:p>
            <a:pPr marL="68580" indent="0">
              <a:buNone/>
            </a:pPr>
            <a:r>
              <a:rPr lang="en-US" dirty="0"/>
              <a:t>performs 3 main actions: </a:t>
            </a:r>
          </a:p>
          <a:p>
            <a:r>
              <a:rPr lang="en-US" dirty="0" smtClean="0"/>
              <a:t>Kill&gt; </a:t>
            </a:r>
            <a:r>
              <a:rPr lang="en-US" dirty="0" err="1"/>
              <a:t>cpp</a:t>
            </a:r>
            <a:r>
              <a:rPr lang="en-US" dirty="0"/>
              <a:t> (C language pre-processor) </a:t>
            </a:r>
          </a:p>
          <a:p>
            <a:r>
              <a:rPr lang="en-US" dirty="0"/>
              <a:t>cci (C pre-compiling) which </a:t>
            </a:r>
            <a:r>
              <a:rPr lang="en-US" dirty="0" err="1"/>
              <a:t>creaes</a:t>
            </a:r>
            <a:r>
              <a:rPr lang="en-US" dirty="0"/>
              <a:t> a file with ci file, and </a:t>
            </a:r>
          </a:p>
          <a:p>
            <a:r>
              <a:rPr lang="en-US" dirty="0"/>
              <a:t>execute using the driver for the protocol technology being tested. </a:t>
            </a:r>
          </a:p>
        </p:txBody>
      </p:sp>
    </p:spTree>
    <p:extLst>
      <p:ext uri="{BB962C8B-B14F-4D97-AF65-F5344CB8AC3E}">
        <p14:creationId xmlns:p14="http://schemas.microsoft.com/office/powerpoint/2010/main" val="20148282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Internet Protocol : </a:t>
            </a:r>
            <a:r>
              <a:rPr lang="en-US" sz="3200" dirty="0" err="1" smtClean="0"/>
              <a:t>ContentCheck</a:t>
            </a:r>
            <a:endParaRPr lang="en-GB" dirty="0"/>
          </a:p>
        </p:txBody>
      </p:sp>
      <p:sp>
        <p:nvSpPr>
          <p:cNvPr id="3" name="Content Placeholder 2"/>
          <p:cNvSpPr>
            <a:spLocks noGrp="1"/>
          </p:cNvSpPr>
          <p:nvPr>
            <p:ph idx="1"/>
          </p:nvPr>
        </p:nvSpPr>
        <p:spPr>
          <a:xfrm>
            <a:off x="990599" y="1752600"/>
            <a:ext cx="2787261" cy="4800600"/>
          </a:xfrm>
        </p:spPr>
        <p:txBody>
          <a:bodyPr>
            <a:normAutofit fontScale="92500" lnSpcReduction="20000"/>
          </a:bodyPr>
          <a:lstStyle/>
          <a:p>
            <a:r>
              <a:rPr lang="en-US" sz="1600" dirty="0"/>
              <a:t>This is useful for detecting non-standard errors</a:t>
            </a:r>
            <a:r>
              <a:rPr lang="en-US" sz="1600" dirty="0" smtClean="0"/>
              <a:t>.</a:t>
            </a:r>
          </a:p>
          <a:p>
            <a:r>
              <a:rPr lang="en-US" sz="1600" dirty="0"/>
              <a:t>The standard error pages are recognized by </a:t>
            </a:r>
            <a:r>
              <a:rPr lang="en-US" sz="1600" dirty="0" err="1"/>
              <a:t>VuGen</a:t>
            </a:r>
            <a:r>
              <a:rPr lang="en-US" sz="1600" dirty="0"/>
              <a:t> and treated as errors, causing the script to fail. Some application servers, however, issue their own error pages that are not detected by </a:t>
            </a:r>
            <a:r>
              <a:rPr lang="en-US" sz="1600" dirty="0" err="1"/>
              <a:t>VuGen</a:t>
            </a:r>
            <a:r>
              <a:rPr lang="en-US" sz="1600" dirty="0"/>
              <a:t> as error pages</a:t>
            </a:r>
            <a:r>
              <a:rPr lang="en-US" sz="1600" dirty="0" smtClean="0"/>
              <a:t>.</a:t>
            </a:r>
          </a:p>
          <a:p>
            <a:r>
              <a:rPr lang="en-GB" sz="1600" dirty="0" smtClean="0"/>
              <a:t>Example- </a:t>
            </a:r>
            <a:r>
              <a:rPr lang="en-US" sz="1600" dirty="0"/>
              <a:t>suppose that your application issues a custom page when an error occurs, containing the text ASP Error. You instruct </a:t>
            </a:r>
            <a:r>
              <a:rPr lang="en-US" sz="1600" dirty="0" err="1"/>
              <a:t>VuGen</a:t>
            </a:r>
            <a:r>
              <a:rPr lang="en-US" sz="1600" dirty="0"/>
              <a:t> to look for this text on all returned pages. When </a:t>
            </a:r>
            <a:r>
              <a:rPr lang="en-US" sz="1600" dirty="0" err="1"/>
              <a:t>VuGen</a:t>
            </a:r>
            <a:r>
              <a:rPr lang="en-US" sz="1600" dirty="0"/>
              <a:t> detects this string, it fails the replay.</a:t>
            </a:r>
          </a:p>
          <a:p>
            <a:r>
              <a:rPr lang="en-US" sz="1600" dirty="0"/>
              <a:t>Note: </a:t>
            </a:r>
            <a:r>
              <a:rPr lang="en-US" sz="1600" dirty="0" err="1"/>
              <a:t>VuGen</a:t>
            </a:r>
            <a:r>
              <a:rPr lang="en-US" sz="1600" dirty="0"/>
              <a:t> searches the body of the pages—not the headers</a:t>
            </a:r>
            <a:r>
              <a:rPr lang="en-US" sz="1600" dirty="0" smtClean="0"/>
              <a:t>.</a:t>
            </a:r>
            <a:endParaRPr lang="en-US" sz="1600"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7861" y="2990850"/>
            <a:ext cx="5137539"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54856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18716176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Internet Protocol : Preferences</a:t>
            </a:r>
            <a:endParaRPr lang="en-GB"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362200"/>
            <a:ext cx="5357327"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572000" y="1752600"/>
            <a:ext cx="4572000" cy="646331"/>
          </a:xfrm>
          <a:prstGeom prst="rect">
            <a:avLst/>
          </a:prstGeom>
          <a:solidFill>
            <a:schemeClr val="tx1">
              <a:lumMod val="85000"/>
            </a:schemeClr>
          </a:solidFill>
          <a:ln>
            <a:solidFill>
              <a:schemeClr val="bg1">
                <a:lumMod val="65000"/>
                <a:lumOff val="35000"/>
              </a:schemeClr>
            </a:solidFill>
          </a:ln>
        </p:spPr>
        <p:txBody>
          <a:bodyPr>
            <a:spAutoFit/>
          </a:bodyPr>
          <a:lstStyle/>
          <a:p>
            <a:pPr algn="just"/>
            <a:r>
              <a:rPr lang="en-US" sz="900" dirty="0">
                <a:solidFill>
                  <a:schemeClr val="bg1"/>
                </a:solidFill>
              </a:rPr>
              <a:t>perform verification checks during replay by executing the verification functions </a:t>
            </a:r>
            <a:r>
              <a:rPr lang="en-US" sz="900" b="1" dirty="0" err="1">
                <a:solidFill>
                  <a:schemeClr val="bg1"/>
                </a:solidFill>
              </a:rPr>
              <a:t>web_find</a:t>
            </a:r>
            <a:r>
              <a:rPr lang="en-US" sz="900" dirty="0">
                <a:solidFill>
                  <a:schemeClr val="bg1"/>
                </a:solidFill>
              </a:rPr>
              <a:t> or </a:t>
            </a:r>
            <a:r>
              <a:rPr lang="en-US" sz="900" b="1" dirty="0" err="1">
                <a:solidFill>
                  <a:schemeClr val="bg1"/>
                </a:solidFill>
              </a:rPr>
              <a:t>web_image_check</a:t>
            </a:r>
            <a:r>
              <a:rPr lang="en-US" sz="900" dirty="0">
                <a:solidFill>
                  <a:schemeClr val="bg1"/>
                </a:solidFill>
              </a:rPr>
              <a:t>. This option only applies to statements recorded in HTML-based mode. </a:t>
            </a:r>
            <a:r>
              <a:rPr lang="en-US" sz="900" dirty="0" err="1">
                <a:solidFill>
                  <a:schemeClr val="bg1"/>
                </a:solidFill>
              </a:rPr>
              <a:t>Vusers</a:t>
            </a:r>
            <a:r>
              <a:rPr lang="en-US" sz="900" dirty="0">
                <a:solidFill>
                  <a:schemeClr val="bg1"/>
                </a:solidFill>
              </a:rPr>
              <a:t> running with verification checks use more memory than </a:t>
            </a:r>
            <a:r>
              <a:rPr lang="en-US" sz="900" dirty="0" err="1">
                <a:solidFill>
                  <a:schemeClr val="bg1"/>
                </a:solidFill>
              </a:rPr>
              <a:t>Vusers</a:t>
            </a:r>
            <a:r>
              <a:rPr lang="en-US" sz="900" dirty="0">
                <a:solidFill>
                  <a:schemeClr val="bg1"/>
                </a:solidFill>
              </a:rPr>
              <a:t> who do not perform checks.</a:t>
            </a:r>
            <a:endParaRPr lang="en-GB" sz="900" dirty="0">
              <a:solidFill>
                <a:schemeClr val="bg1"/>
              </a:solidFill>
            </a:endParaRPr>
          </a:p>
        </p:txBody>
      </p:sp>
      <p:cxnSp>
        <p:nvCxnSpPr>
          <p:cNvPr id="6" name="Straight Connector 5"/>
          <p:cNvCxnSpPr>
            <a:endCxn id="4" idx="1"/>
          </p:cNvCxnSpPr>
          <p:nvPr/>
        </p:nvCxnSpPr>
        <p:spPr>
          <a:xfrm flipV="1">
            <a:off x="3581400" y="2075766"/>
            <a:ext cx="990600" cy="1240734"/>
          </a:xfrm>
          <a:prstGeom prst="line">
            <a:avLst/>
          </a:prstGeom>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572000" y="2554069"/>
            <a:ext cx="4572000" cy="784830"/>
          </a:xfrm>
          <a:prstGeom prst="rect">
            <a:avLst/>
          </a:prstGeom>
          <a:solidFill>
            <a:schemeClr val="tx1">
              <a:lumMod val="85000"/>
            </a:schemeClr>
          </a:solidFill>
          <a:ln>
            <a:solidFill>
              <a:schemeClr val="bg1">
                <a:lumMod val="65000"/>
                <a:lumOff val="35000"/>
              </a:schemeClr>
            </a:solidFill>
          </a:ln>
        </p:spPr>
        <p:txBody>
          <a:bodyPr>
            <a:spAutoFit/>
          </a:bodyPr>
          <a:lstStyle/>
          <a:p>
            <a:pPr algn="just"/>
            <a:r>
              <a:rPr lang="en-US" sz="900" dirty="0">
                <a:solidFill>
                  <a:schemeClr val="bg1"/>
                </a:solidFill>
              </a:rPr>
              <a:t>collect data used to create Web Performance graphs. You view the </a:t>
            </a:r>
            <a:r>
              <a:rPr lang="en-US" sz="900" b="1" dirty="0">
                <a:solidFill>
                  <a:schemeClr val="bg1"/>
                </a:solidFill>
              </a:rPr>
              <a:t>Hits per Second</a:t>
            </a:r>
            <a:r>
              <a:rPr lang="en-US" sz="900" dirty="0">
                <a:solidFill>
                  <a:schemeClr val="bg1"/>
                </a:solidFill>
              </a:rPr>
              <a:t>, </a:t>
            </a:r>
            <a:r>
              <a:rPr lang="en-US" sz="900" b="1" dirty="0">
                <a:solidFill>
                  <a:schemeClr val="bg1"/>
                </a:solidFill>
              </a:rPr>
              <a:t>Pages per Second</a:t>
            </a:r>
            <a:r>
              <a:rPr lang="en-US" sz="900" dirty="0">
                <a:solidFill>
                  <a:schemeClr val="bg1"/>
                </a:solidFill>
              </a:rPr>
              <a:t>, and </a:t>
            </a:r>
            <a:r>
              <a:rPr lang="en-US" sz="900" b="1" dirty="0">
                <a:solidFill>
                  <a:schemeClr val="bg1"/>
                </a:solidFill>
              </a:rPr>
              <a:t>Response Bytes per Second</a:t>
            </a:r>
            <a:r>
              <a:rPr lang="en-US" sz="900" dirty="0">
                <a:solidFill>
                  <a:schemeClr val="bg1"/>
                </a:solidFill>
              </a:rPr>
              <a:t> (Throughput) graphs during test execution using the online monitors and after test execution using the Analysis. You view the Component Breakdown graph after test execution using the Analysis</a:t>
            </a:r>
            <a:r>
              <a:rPr lang="en-US" sz="900" dirty="0" smtClean="0">
                <a:solidFill>
                  <a:schemeClr val="bg1"/>
                </a:solidFill>
              </a:rPr>
              <a:t>.</a:t>
            </a:r>
          </a:p>
          <a:p>
            <a:pPr algn="just"/>
            <a:r>
              <a:rPr lang="en-US" sz="900" dirty="0">
                <a:solidFill>
                  <a:schemeClr val="bg1"/>
                </a:solidFill>
              </a:rPr>
              <a:t>Note: If you do not use the Web performance graphs, disable these options to save memory</a:t>
            </a:r>
            <a:r>
              <a:rPr lang="en-US" sz="900" dirty="0" smtClean="0">
                <a:solidFill>
                  <a:schemeClr val="bg1"/>
                </a:solidFill>
              </a:rPr>
              <a:t>.</a:t>
            </a:r>
            <a:endParaRPr lang="en-US" sz="900" dirty="0">
              <a:solidFill>
                <a:schemeClr val="bg1"/>
              </a:solidFill>
            </a:endParaRPr>
          </a:p>
        </p:txBody>
      </p:sp>
      <p:sp>
        <p:nvSpPr>
          <p:cNvPr id="8" name="Right Brace 7"/>
          <p:cNvSpPr/>
          <p:nvPr/>
        </p:nvSpPr>
        <p:spPr>
          <a:xfrm>
            <a:off x="3810000" y="3410634"/>
            <a:ext cx="152400" cy="55176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0" name="Straight Connector 9"/>
          <p:cNvCxnSpPr>
            <a:stCxn id="8" idx="1"/>
            <a:endCxn id="7" idx="1"/>
          </p:cNvCxnSpPr>
          <p:nvPr/>
        </p:nvCxnSpPr>
        <p:spPr>
          <a:xfrm flipV="1">
            <a:off x="3962400" y="2946484"/>
            <a:ext cx="609600" cy="740033"/>
          </a:xfrm>
          <a:prstGeom prst="line">
            <a:avLst/>
          </a:prstGeom>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4572000" y="3447871"/>
            <a:ext cx="4572000" cy="1200329"/>
          </a:xfrm>
          <a:prstGeom prst="rect">
            <a:avLst/>
          </a:prstGeom>
          <a:solidFill>
            <a:schemeClr val="tx1">
              <a:lumMod val="85000"/>
            </a:schemeClr>
          </a:solidFill>
          <a:ln>
            <a:solidFill>
              <a:schemeClr val="bg1">
                <a:lumMod val="65000"/>
                <a:lumOff val="35000"/>
              </a:schemeClr>
            </a:solidFill>
          </a:ln>
        </p:spPr>
        <p:txBody>
          <a:bodyPr>
            <a:spAutoFit/>
          </a:bodyPr>
          <a:lstStyle/>
          <a:p>
            <a:pPr algn="just"/>
            <a:r>
              <a:rPr lang="en-US" sz="900" dirty="0" smtClean="0">
                <a:solidFill>
                  <a:schemeClr val="bg1"/>
                </a:solidFill>
              </a:rPr>
              <a:t>Two </a:t>
            </a:r>
            <a:r>
              <a:rPr lang="en-US" sz="900" dirty="0">
                <a:solidFill>
                  <a:schemeClr val="bg1"/>
                </a:solidFill>
              </a:rPr>
              <a:t>HTTP replay engines: Sockets-based (default) or </a:t>
            </a:r>
            <a:r>
              <a:rPr lang="en-US" sz="900" dirty="0" err="1">
                <a:solidFill>
                  <a:schemeClr val="bg1"/>
                </a:solidFill>
              </a:rPr>
              <a:t>WinInet</a:t>
            </a:r>
            <a:r>
              <a:rPr lang="en-US" sz="900" dirty="0">
                <a:solidFill>
                  <a:schemeClr val="bg1"/>
                </a:solidFill>
              </a:rPr>
              <a:t> based</a:t>
            </a:r>
            <a:r>
              <a:rPr lang="en-US" sz="900" dirty="0" smtClean="0">
                <a:solidFill>
                  <a:schemeClr val="bg1"/>
                </a:solidFill>
              </a:rPr>
              <a:t>.</a:t>
            </a:r>
          </a:p>
          <a:p>
            <a:pPr algn="just"/>
            <a:r>
              <a:rPr lang="en-US" sz="900" dirty="0" err="1" smtClean="0">
                <a:solidFill>
                  <a:schemeClr val="bg1"/>
                </a:solidFill>
              </a:rPr>
              <a:t>WinInet</a:t>
            </a:r>
            <a:r>
              <a:rPr lang="en-US" sz="900" dirty="0" smtClean="0">
                <a:solidFill>
                  <a:schemeClr val="bg1"/>
                </a:solidFill>
              </a:rPr>
              <a:t>- </a:t>
            </a:r>
            <a:r>
              <a:rPr lang="en-US" sz="900" dirty="0">
                <a:solidFill>
                  <a:schemeClr val="bg1"/>
                </a:solidFill>
              </a:rPr>
              <a:t>is the engine used by Internet Explorer and it supports all of the features incorporated into the IE browser. </a:t>
            </a:r>
            <a:r>
              <a:rPr lang="en-US" sz="900" dirty="0" smtClean="0">
                <a:solidFill>
                  <a:schemeClr val="bg1"/>
                </a:solidFill>
              </a:rPr>
              <a:t>Used when recording in NTLM, SOCKS proxy, or proxy automatic configuration environment. Not </a:t>
            </a:r>
            <a:r>
              <a:rPr lang="en-US" sz="900" dirty="0">
                <a:solidFill>
                  <a:schemeClr val="bg1"/>
                </a:solidFill>
              </a:rPr>
              <a:t>scalable and does not support Linux. </a:t>
            </a:r>
            <a:r>
              <a:rPr lang="en-US" sz="900" dirty="0" smtClean="0">
                <a:solidFill>
                  <a:schemeClr val="bg1"/>
                </a:solidFill>
              </a:rPr>
              <a:t>when </a:t>
            </a:r>
            <a:r>
              <a:rPr lang="en-US" sz="900" dirty="0">
                <a:solidFill>
                  <a:schemeClr val="bg1"/>
                </a:solidFill>
              </a:rPr>
              <a:t>working with threads, </a:t>
            </a:r>
            <a:r>
              <a:rPr lang="en-US" sz="900" dirty="0" smtClean="0">
                <a:solidFill>
                  <a:schemeClr val="bg1"/>
                </a:solidFill>
              </a:rPr>
              <a:t>does </a:t>
            </a:r>
            <a:r>
              <a:rPr lang="en-US" sz="900" dirty="0">
                <a:solidFill>
                  <a:schemeClr val="bg1"/>
                </a:solidFill>
              </a:rPr>
              <a:t>not accurately emulate the modem speed and number of connections</a:t>
            </a:r>
            <a:r>
              <a:rPr lang="en-US" sz="900" dirty="0" smtClean="0">
                <a:solidFill>
                  <a:schemeClr val="bg1"/>
                </a:solidFill>
              </a:rPr>
              <a:t>.</a:t>
            </a:r>
          </a:p>
          <a:p>
            <a:pPr algn="just"/>
            <a:r>
              <a:rPr lang="en-US" sz="900" dirty="0" err="1" smtClean="0">
                <a:solidFill>
                  <a:schemeClr val="bg1"/>
                </a:solidFill>
              </a:rPr>
              <a:t>VuGen's</a:t>
            </a:r>
            <a:r>
              <a:rPr lang="en-US" sz="900" dirty="0" smtClean="0">
                <a:solidFill>
                  <a:schemeClr val="bg1"/>
                </a:solidFill>
              </a:rPr>
              <a:t> </a:t>
            </a:r>
            <a:r>
              <a:rPr lang="en-US" sz="900" dirty="0">
                <a:solidFill>
                  <a:schemeClr val="bg1"/>
                </a:solidFill>
              </a:rPr>
              <a:t>proprietary sockets-based </a:t>
            </a:r>
            <a:r>
              <a:rPr lang="en-US" sz="900" dirty="0" smtClean="0">
                <a:solidFill>
                  <a:schemeClr val="bg1"/>
                </a:solidFill>
              </a:rPr>
              <a:t>replay - a </a:t>
            </a:r>
            <a:r>
              <a:rPr lang="en-US" sz="900" dirty="0">
                <a:solidFill>
                  <a:schemeClr val="bg1"/>
                </a:solidFill>
              </a:rPr>
              <a:t>lighter engine that is scalable for load testing. It is also accurate when working with threads. </a:t>
            </a:r>
            <a:r>
              <a:rPr lang="en-US" sz="900" dirty="0" smtClean="0">
                <a:solidFill>
                  <a:schemeClr val="bg1"/>
                </a:solidFill>
              </a:rPr>
              <a:t>Does </a:t>
            </a:r>
            <a:r>
              <a:rPr lang="en-US" sz="900" dirty="0">
                <a:solidFill>
                  <a:schemeClr val="bg1"/>
                </a:solidFill>
              </a:rPr>
              <a:t>not support SOCKS proxy.</a:t>
            </a:r>
            <a:endParaRPr lang="en-GB" sz="900" dirty="0">
              <a:solidFill>
                <a:schemeClr val="bg1"/>
              </a:solidFill>
            </a:endParaRPr>
          </a:p>
        </p:txBody>
      </p:sp>
      <p:cxnSp>
        <p:nvCxnSpPr>
          <p:cNvPr id="13" name="Straight Connector 12"/>
          <p:cNvCxnSpPr>
            <a:endCxn id="11" idx="1"/>
          </p:cNvCxnSpPr>
          <p:nvPr/>
        </p:nvCxnSpPr>
        <p:spPr>
          <a:xfrm flipV="1">
            <a:off x="4267200" y="4048036"/>
            <a:ext cx="304800" cy="85769"/>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4572000" y="4812268"/>
            <a:ext cx="4572000" cy="369332"/>
          </a:xfrm>
          <a:prstGeom prst="rect">
            <a:avLst/>
          </a:prstGeom>
          <a:solidFill>
            <a:schemeClr val="tx1">
              <a:lumMod val="85000"/>
            </a:schemeClr>
          </a:solidFill>
          <a:ln>
            <a:solidFill>
              <a:schemeClr val="bg1">
                <a:lumMod val="65000"/>
                <a:lumOff val="35000"/>
              </a:schemeClr>
            </a:solidFill>
          </a:ln>
        </p:spPr>
        <p:txBody>
          <a:bodyPr>
            <a:spAutoFit/>
          </a:bodyPr>
          <a:lstStyle/>
          <a:p>
            <a:pPr algn="just"/>
            <a:r>
              <a:rPr lang="en-GB" sz="900" dirty="0">
                <a:solidFill>
                  <a:schemeClr val="bg1"/>
                </a:solidFill>
              </a:rPr>
              <a:t>Creates unique transaction names for automatic </a:t>
            </a:r>
            <a:r>
              <a:rPr lang="en-GB" sz="900" dirty="0" smtClean="0">
                <a:solidFill>
                  <a:schemeClr val="bg1"/>
                </a:solidFill>
              </a:rPr>
              <a:t>transactions by adding file name and line number in names. Requires more memory as it places more info in logs.</a:t>
            </a:r>
            <a:endParaRPr lang="en-GB" sz="900" dirty="0">
              <a:solidFill>
                <a:schemeClr val="bg1"/>
              </a:solidFill>
            </a:endParaRPr>
          </a:p>
        </p:txBody>
      </p:sp>
      <p:cxnSp>
        <p:nvCxnSpPr>
          <p:cNvPr id="16" name="Straight Connector 15"/>
          <p:cNvCxnSpPr>
            <a:endCxn id="14" idx="1"/>
          </p:cNvCxnSpPr>
          <p:nvPr/>
        </p:nvCxnSpPr>
        <p:spPr>
          <a:xfrm>
            <a:off x="4191000" y="4343400"/>
            <a:ext cx="381000" cy="653534"/>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4572000" y="5311170"/>
            <a:ext cx="4572000" cy="784830"/>
          </a:xfrm>
          <a:prstGeom prst="rect">
            <a:avLst/>
          </a:prstGeom>
          <a:solidFill>
            <a:schemeClr val="tx1">
              <a:lumMod val="85000"/>
            </a:schemeClr>
          </a:solidFill>
          <a:ln>
            <a:solidFill>
              <a:schemeClr val="bg1">
                <a:lumMod val="65000"/>
                <a:lumOff val="35000"/>
              </a:schemeClr>
            </a:solidFill>
          </a:ln>
        </p:spPr>
        <p:txBody>
          <a:bodyPr wrap="square" rtlCol="0">
            <a:spAutoFit/>
          </a:bodyPr>
          <a:lstStyle/>
          <a:p>
            <a:pPr algn="just"/>
            <a:r>
              <a:rPr lang="en-US" sz="900" dirty="0" smtClean="0">
                <a:solidFill>
                  <a:schemeClr val="bg1"/>
                </a:solidFill>
              </a:rPr>
              <a:t>Returns </a:t>
            </a:r>
            <a:r>
              <a:rPr lang="en-US" sz="900" dirty="0">
                <a:solidFill>
                  <a:schemeClr val="bg1"/>
                </a:solidFill>
              </a:rPr>
              <a:t>a warning </a:t>
            </a:r>
            <a:r>
              <a:rPr lang="en-US" sz="900" dirty="0" smtClean="0">
                <a:solidFill>
                  <a:schemeClr val="bg1"/>
                </a:solidFill>
              </a:rPr>
              <a:t>(not error) </a:t>
            </a:r>
            <a:r>
              <a:rPr lang="en-US" sz="900" dirty="0">
                <a:solidFill>
                  <a:schemeClr val="bg1"/>
                </a:solidFill>
              </a:rPr>
              <a:t>for a function which failed on an item that is not critical such as an image or Java applet that failed to download</a:t>
            </a:r>
            <a:r>
              <a:rPr lang="en-US" sz="900" dirty="0" smtClean="0">
                <a:solidFill>
                  <a:schemeClr val="bg1"/>
                </a:solidFill>
              </a:rPr>
              <a:t>. You </a:t>
            </a:r>
            <a:r>
              <a:rPr lang="en-US" sz="900" dirty="0">
                <a:solidFill>
                  <a:schemeClr val="bg1"/>
                </a:solidFill>
              </a:rPr>
              <a:t>can set a content-type to be critical by adding it to the list of </a:t>
            </a:r>
            <a:r>
              <a:rPr lang="en-US" sz="900" dirty="0" smtClean="0">
                <a:solidFill>
                  <a:schemeClr val="bg1"/>
                </a:solidFill>
              </a:rPr>
              <a:t>Non-Resources in </a:t>
            </a:r>
            <a:r>
              <a:rPr lang="en-US" sz="900" b="1" dirty="0">
                <a:solidFill>
                  <a:schemeClr val="bg1"/>
                </a:solidFill>
              </a:rPr>
              <a:t>Recording Options &gt; HTTP &gt; Advanced &gt; Non-Resources</a:t>
            </a:r>
            <a:r>
              <a:rPr lang="en-US" sz="900" dirty="0">
                <a:solidFill>
                  <a:schemeClr val="bg1"/>
                </a:solidFill>
              </a:rPr>
              <a:t> </a:t>
            </a:r>
            <a:r>
              <a:rPr lang="en-US" sz="900" dirty="0" smtClean="0">
                <a:solidFill>
                  <a:schemeClr val="bg1"/>
                </a:solidFill>
              </a:rPr>
              <a:t>.</a:t>
            </a:r>
          </a:p>
          <a:p>
            <a:pPr algn="just"/>
            <a:r>
              <a:rPr lang="en-US" sz="900" dirty="0" smtClean="0">
                <a:solidFill>
                  <a:schemeClr val="bg1"/>
                </a:solidFill>
              </a:rPr>
              <a:t>Enable it only if you need a non critical failure should be treated as error and fail the test.</a:t>
            </a:r>
            <a:endParaRPr lang="en-GB" sz="900" dirty="0">
              <a:solidFill>
                <a:schemeClr val="bg1"/>
              </a:solidFill>
            </a:endParaRPr>
          </a:p>
        </p:txBody>
      </p:sp>
      <p:cxnSp>
        <p:nvCxnSpPr>
          <p:cNvPr id="19" name="Straight Connector 18"/>
          <p:cNvCxnSpPr>
            <a:endCxn id="17" idx="1"/>
          </p:cNvCxnSpPr>
          <p:nvPr/>
        </p:nvCxnSpPr>
        <p:spPr>
          <a:xfrm>
            <a:off x="3962400" y="4539250"/>
            <a:ext cx="609600" cy="1164335"/>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4572001" y="6153090"/>
            <a:ext cx="4572000" cy="400110"/>
          </a:xfrm>
          <a:prstGeom prst="rect">
            <a:avLst/>
          </a:prstGeom>
          <a:solidFill>
            <a:schemeClr val="tx1">
              <a:lumMod val="85000"/>
            </a:schemeClr>
          </a:solidFill>
          <a:ln>
            <a:solidFill>
              <a:schemeClr val="bg1">
                <a:lumMod val="65000"/>
                <a:lumOff val="35000"/>
              </a:schemeClr>
            </a:solidFill>
          </a:ln>
        </p:spPr>
        <p:txBody>
          <a:bodyPr wrap="square" rtlCol="0">
            <a:spAutoFit/>
          </a:bodyPr>
          <a:lstStyle/>
          <a:p>
            <a:r>
              <a:rPr lang="en-US" sz="1000" dirty="0" smtClean="0">
                <a:solidFill>
                  <a:schemeClr val="bg1"/>
                </a:solidFill>
              </a:rPr>
              <a:t>Save resources used in snapshots on local machine. Which lets run-time viewer create snapshots more accurately and display them quicker.</a:t>
            </a:r>
            <a:endParaRPr lang="en-GB" sz="1000" dirty="0">
              <a:solidFill>
                <a:schemeClr val="bg1"/>
              </a:solidFill>
            </a:endParaRPr>
          </a:p>
        </p:txBody>
      </p:sp>
      <p:cxnSp>
        <p:nvCxnSpPr>
          <p:cNvPr id="31" name="Straight Connector 30"/>
          <p:cNvCxnSpPr>
            <a:stCxn id="29" idx="1"/>
          </p:cNvCxnSpPr>
          <p:nvPr/>
        </p:nvCxnSpPr>
        <p:spPr>
          <a:xfrm flipH="1" flipV="1">
            <a:off x="3657600" y="4670167"/>
            <a:ext cx="914401" cy="168297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27539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451685"/>
            <a:ext cx="4010025" cy="525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762000" y="1447800"/>
            <a:ext cx="3657600" cy="369332"/>
          </a:xfrm>
          <a:prstGeom prst="rect">
            <a:avLst/>
          </a:prstGeom>
          <a:solidFill>
            <a:schemeClr val="tx1">
              <a:lumMod val="95000"/>
            </a:schemeClr>
          </a:solidFill>
          <a:ln>
            <a:solidFill>
              <a:schemeClr val="bg1"/>
            </a:solidFill>
          </a:ln>
        </p:spPr>
        <p:txBody>
          <a:bodyPr wrap="square">
            <a:spAutoFit/>
          </a:bodyPr>
          <a:lstStyle/>
          <a:p>
            <a:r>
              <a:rPr lang="en-US" sz="900" dirty="0" smtClean="0">
                <a:solidFill>
                  <a:schemeClr val="bg1"/>
                </a:solidFill>
              </a:rPr>
              <a:t>Included </a:t>
            </a:r>
            <a:r>
              <a:rPr lang="en-US" sz="900" dirty="0">
                <a:solidFill>
                  <a:schemeClr val="bg1"/>
                </a:solidFill>
              </a:rPr>
              <a:t>in the HTTP request header whenever a </a:t>
            </a:r>
            <a:r>
              <a:rPr lang="en-US" sz="900" dirty="0" err="1">
                <a:solidFill>
                  <a:schemeClr val="bg1"/>
                </a:solidFill>
              </a:rPr>
              <a:t>Vuser</a:t>
            </a:r>
            <a:r>
              <a:rPr lang="en-US" sz="900" dirty="0">
                <a:solidFill>
                  <a:schemeClr val="bg1"/>
                </a:solidFill>
              </a:rPr>
              <a:t> sends a request to a Web server</a:t>
            </a:r>
            <a:r>
              <a:rPr lang="en-US" sz="900" dirty="0" smtClean="0">
                <a:solidFill>
                  <a:schemeClr val="bg1"/>
                </a:solidFill>
              </a:rPr>
              <a:t>.</a:t>
            </a:r>
            <a:endParaRPr lang="en-GB" sz="900" dirty="0">
              <a:solidFill>
                <a:schemeClr val="bg1"/>
              </a:solidFill>
            </a:endParaRPr>
          </a:p>
        </p:txBody>
      </p:sp>
      <p:sp>
        <p:nvSpPr>
          <p:cNvPr id="6" name="Rectangle 5"/>
          <p:cNvSpPr/>
          <p:nvPr/>
        </p:nvSpPr>
        <p:spPr>
          <a:xfrm>
            <a:off x="762000" y="1828800"/>
            <a:ext cx="3657600" cy="784830"/>
          </a:xfrm>
          <a:prstGeom prst="rect">
            <a:avLst/>
          </a:prstGeom>
          <a:solidFill>
            <a:schemeClr val="tx1">
              <a:lumMod val="95000"/>
            </a:schemeClr>
          </a:solidFill>
          <a:ln>
            <a:solidFill>
              <a:schemeClr val="bg1"/>
            </a:solidFill>
          </a:ln>
        </p:spPr>
        <p:txBody>
          <a:bodyPr wrap="square">
            <a:spAutoFit/>
          </a:bodyPr>
          <a:lstStyle/>
          <a:p>
            <a:pPr algn="just"/>
            <a:r>
              <a:rPr lang="en-US" sz="900" dirty="0" smtClean="0">
                <a:solidFill>
                  <a:schemeClr val="bg1"/>
                </a:solidFill>
              </a:rPr>
              <a:t>Persistent </a:t>
            </a:r>
            <a:r>
              <a:rPr lang="en-US" sz="900" dirty="0">
                <a:solidFill>
                  <a:schemeClr val="bg1"/>
                </a:solidFill>
              </a:rPr>
              <a:t>or </a:t>
            </a:r>
            <a:r>
              <a:rPr lang="en-US" sz="900" dirty="0" smtClean="0">
                <a:solidFill>
                  <a:schemeClr val="bg1"/>
                </a:solidFill>
              </a:rPr>
              <a:t>Continuous Connections</a:t>
            </a:r>
            <a:r>
              <a:rPr lang="en-US" sz="900" dirty="0">
                <a:solidFill>
                  <a:schemeClr val="bg1"/>
                </a:solidFill>
              </a:rPr>
              <a:t>. These long-lived HTTP sessions allow multiple requests to be sent over the same TCP connection. This improves the performance of the Web server and clients.</a:t>
            </a:r>
          </a:p>
          <a:p>
            <a:pPr algn="just"/>
            <a:r>
              <a:rPr lang="en-US" sz="900" dirty="0">
                <a:solidFill>
                  <a:schemeClr val="bg1"/>
                </a:solidFill>
              </a:rPr>
              <a:t>The keep-alive option works only with Web servers that support keep-alive connections.</a:t>
            </a:r>
            <a:endParaRPr lang="en-GB" sz="900" dirty="0">
              <a:solidFill>
                <a:schemeClr val="bg1"/>
              </a:solidFill>
            </a:endParaRPr>
          </a:p>
        </p:txBody>
      </p:sp>
      <p:sp>
        <p:nvSpPr>
          <p:cNvPr id="5" name="Rectangle 4"/>
          <p:cNvSpPr/>
          <p:nvPr/>
        </p:nvSpPr>
        <p:spPr>
          <a:xfrm>
            <a:off x="762000" y="2590800"/>
            <a:ext cx="3657600" cy="369332"/>
          </a:xfrm>
          <a:prstGeom prst="rect">
            <a:avLst/>
          </a:prstGeom>
          <a:solidFill>
            <a:schemeClr val="tx1">
              <a:lumMod val="95000"/>
            </a:schemeClr>
          </a:solidFill>
          <a:ln>
            <a:solidFill>
              <a:schemeClr val="bg1"/>
            </a:solidFill>
          </a:ln>
        </p:spPr>
        <p:txBody>
          <a:bodyPr wrap="square">
            <a:spAutoFit/>
          </a:bodyPr>
          <a:lstStyle/>
          <a:p>
            <a:r>
              <a:rPr lang="en-US" sz="900" dirty="0">
                <a:solidFill>
                  <a:schemeClr val="bg1"/>
                </a:solidFill>
              </a:rPr>
              <a:t>Timeouts provide an opportunity for the server to stabilize and respond to the user.</a:t>
            </a:r>
            <a:endParaRPr lang="en-GB" sz="900" dirty="0">
              <a:solidFill>
                <a:schemeClr val="bg1"/>
              </a:solidFill>
            </a:endParaRPr>
          </a:p>
        </p:txBody>
      </p:sp>
      <p:sp>
        <p:nvSpPr>
          <p:cNvPr id="8" name="Rectangle 7"/>
          <p:cNvSpPr/>
          <p:nvPr/>
        </p:nvSpPr>
        <p:spPr>
          <a:xfrm>
            <a:off x="762000" y="2971800"/>
            <a:ext cx="3657600" cy="369332"/>
          </a:xfrm>
          <a:prstGeom prst="rect">
            <a:avLst/>
          </a:prstGeom>
          <a:solidFill>
            <a:schemeClr val="tx1">
              <a:lumMod val="95000"/>
            </a:schemeClr>
          </a:solidFill>
          <a:ln>
            <a:solidFill>
              <a:schemeClr val="bg1"/>
            </a:solidFill>
          </a:ln>
        </p:spPr>
        <p:txBody>
          <a:bodyPr wrap="square">
            <a:spAutoFit/>
          </a:bodyPr>
          <a:lstStyle/>
          <a:p>
            <a:r>
              <a:rPr lang="en-US" sz="900" dirty="0">
                <a:solidFill>
                  <a:schemeClr val="bg1"/>
                </a:solidFill>
              </a:rPr>
              <a:t>emulate non-browser applications that do not include </a:t>
            </a:r>
            <a:r>
              <a:rPr lang="en-US" sz="900" dirty="0" err="1">
                <a:solidFill>
                  <a:schemeClr val="bg1"/>
                </a:solidFill>
              </a:rPr>
              <a:t>zlib</a:t>
            </a:r>
            <a:r>
              <a:rPr lang="en-US" sz="900" dirty="0">
                <a:solidFill>
                  <a:schemeClr val="bg1"/>
                </a:solidFill>
              </a:rPr>
              <a:t> headers in their requests</a:t>
            </a:r>
            <a:endParaRPr lang="en-GB" sz="900" dirty="0">
              <a:solidFill>
                <a:schemeClr val="bg1"/>
              </a:solidFill>
            </a:endParaRPr>
          </a:p>
        </p:txBody>
      </p:sp>
      <p:sp>
        <p:nvSpPr>
          <p:cNvPr id="9" name="Rectangle 8"/>
          <p:cNvSpPr/>
          <p:nvPr/>
        </p:nvSpPr>
        <p:spPr>
          <a:xfrm>
            <a:off x="762000" y="3352800"/>
            <a:ext cx="3657600" cy="1061829"/>
          </a:xfrm>
          <a:prstGeom prst="rect">
            <a:avLst/>
          </a:prstGeom>
          <a:solidFill>
            <a:schemeClr val="tx1">
              <a:lumMod val="95000"/>
            </a:schemeClr>
          </a:solidFill>
          <a:ln>
            <a:solidFill>
              <a:schemeClr val="bg1"/>
            </a:solidFill>
          </a:ln>
        </p:spPr>
        <p:txBody>
          <a:bodyPr wrap="square">
            <a:spAutoFit/>
          </a:bodyPr>
          <a:lstStyle/>
          <a:p>
            <a:r>
              <a:rPr lang="en-US" sz="900" dirty="0">
                <a:solidFill>
                  <a:schemeClr val="bg1"/>
                </a:solidFill>
              </a:rPr>
              <a:t>by accepting compressed data, you may significantly increase the CPU consumption. To manually add compression, enter the following function at the beginning of the script:</a:t>
            </a:r>
          </a:p>
          <a:p>
            <a:r>
              <a:rPr lang="en-US" sz="900" dirty="0" err="1">
                <a:solidFill>
                  <a:schemeClr val="bg1"/>
                </a:solidFill>
              </a:rPr>
              <a:t>web_add_auto_header</a:t>
            </a:r>
            <a:r>
              <a:rPr lang="en-US" sz="900" dirty="0">
                <a:solidFill>
                  <a:schemeClr val="bg1"/>
                </a:solidFill>
              </a:rPr>
              <a:t>("Accept-Encoding", "</a:t>
            </a:r>
            <a:r>
              <a:rPr lang="en-US" sz="900" dirty="0" err="1">
                <a:solidFill>
                  <a:schemeClr val="bg1"/>
                </a:solidFill>
              </a:rPr>
              <a:t>gzip</a:t>
            </a:r>
            <a:r>
              <a:rPr lang="en-US" sz="900" dirty="0">
                <a:solidFill>
                  <a:schemeClr val="bg1"/>
                </a:solidFill>
              </a:rPr>
              <a:t>"); </a:t>
            </a:r>
          </a:p>
          <a:p>
            <a:r>
              <a:rPr lang="en-US" sz="900" dirty="0">
                <a:solidFill>
                  <a:schemeClr val="bg1"/>
                </a:solidFill>
              </a:rPr>
              <a:t>To verify that the server sent compressed data, search for the string Content -Encoding: </a:t>
            </a:r>
            <a:r>
              <a:rPr lang="en-US" sz="900" dirty="0" err="1">
                <a:solidFill>
                  <a:schemeClr val="bg1"/>
                </a:solidFill>
              </a:rPr>
              <a:t>gzip</a:t>
            </a:r>
            <a:r>
              <a:rPr lang="en-US" sz="900" dirty="0">
                <a:solidFill>
                  <a:schemeClr val="bg1"/>
                </a:solidFill>
              </a:rPr>
              <a:t> in the section of the server's responses of the replay log.</a:t>
            </a:r>
            <a:endParaRPr lang="en-GB" sz="900" dirty="0">
              <a:solidFill>
                <a:schemeClr val="bg1"/>
              </a:solidFill>
            </a:endParaRPr>
          </a:p>
        </p:txBody>
      </p:sp>
    </p:spTree>
    <p:extLst>
      <p:ext uri="{BB962C8B-B14F-4D97-AF65-F5344CB8AC3E}">
        <p14:creationId xmlns:p14="http://schemas.microsoft.com/office/powerpoint/2010/main" val="5237614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707136"/>
          </a:xfrm>
        </p:spPr>
        <p:txBody>
          <a:bodyPr/>
          <a:lstStyle/>
          <a:p>
            <a:endParaRPr lang="en-GB" dirty="0"/>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451685"/>
            <a:ext cx="4010025" cy="525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685800" y="1219200"/>
            <a:ext cx="3657600" cy="707886"/>
          </a:xfrm>
          <a:prstGeom prst="rect">
            <a:avLst/>
          </a:prstGeom>
          <a:solidFill>
            <a:schemeClr val="tx1">
              <a:lumMod val="95000"/>
            </a:schemeClr>
          </a:solidFill>
          <a:ln>
            <a:solidFill>
              <a:schemeClr val="bg1"/>
            </a:solidFill>
          </a:ln>
        </p:spPr>
        <p:txBody>
          <a:bodyPr wrap="square">
            <a:spAutoFit/>
          </a:bodyPr>
          <a:lstStyle/>
          <a:p>
            <a:r>
              <a:rPr lang="en-US" sz="1000" dirty="0">
                <a:solidFill>
                  <a:schemeClr val="bg1"/>
                </a:solidFill>
              </a:rPr>
              <a:t>saves time in subsequent calls to the same server. In situations where the IP address changes, as with certain load balancing techniques, be sure to disable this option to prevent </a:t>
            </a:r>
            <a:r>
              <a:rPr lang="en-US" sz="1000" dirty="0" err="1">
                <a:solidFill>
                  <a:schemeClr val="bg1"/>
                </a:solidFill>
              </a:rPr>
              <a:t>Vuser</a:t>
            </a:r>
            <a:r>
              <a:rPr lang="en-US" sz="1000" dirty="0">
                <a:solidFill>
                  <a:schemeClr val="bg1"/>
                </a:solidFill>
              </a:rPr>
              <a:t> from using the value in the cache.</a:t>
            </a:r>
            <a:endParaRPr lang="en-GB" sz="1000" dirty="0">
              <a:solidFill>
                <a:schemeClr val="bg1"/>
              </a:solidFill>
            </a:endParaRPr>
          </a:p>
        </p:txBody>
      </p:sp>
      <p:sp>
        <p:nvSpPr>
          <p:cNvPr id="4" name="Rectangle 3"/>
          <p:cNvSpPr/>
          <p:nvPr/>
        </p:nvSpPr>
        <p:spPr>
          <a:xfrm>
            <a:off x="685800" y="1905000"/>
            <a:ext cx="3657600" cy="400110"/>
          </a:xfrm>
          <a:prstGeom prst="rect">
            <a:avLst/>
          </a:prstGeom>
          <a:solidFill>
            <a:schemeClr val="tx1"/>
          </a:solidFill>
          <a:ln>
            <a:solidFill>
              <a:schemeClr val="bg1"/>
            </a:solidFill>
          </a:ln>
        </p:spPr>
        <p:txBody>
          <a:bodyPr wrap="square">
            <a:spAutoFit/>
          </a:bodyPr>
          <a:lstStyle/>
          <a:p>
            <a:r>
              <a:rPr lang="en-US" sz="1000" dirty="0">
                <a:solidFill>
                  <a:schemeClr val="bg1"/>
                </a:solidFill>
              </a:rPr>
              <a:t>Converts received HTML pages and submitted data from and to UTF-8. You enable UTF-8 support in the recording options.</a:t>
            </a:r>
            <a:endParaRPr lang="en-GB" sz="1000" dirty="0">
              <a:solidFill>
                <a:schemeClr val="bg1"/>
              </a:solidFill>
            </a:endParaRPr>
          </a:p>
        </p:txBody>
      </p:sp>
      <p:sp>
        <p:nvSpPr>
          <p:cNvPr id="7" name="Rectangle 6"/>
          <p:cNvSpPr/>
          <p:nvPr/>
        </p:nvSpPr>
        <p:spPr>
          <a:xfrm>
            <a:off x="685800" y="2286000"/>
            <a:ext cx="3657600" cy="553998"/>
          </a:xfrm>
          <a:prstGeom prst="rect">
            <a:avLst/>
          </a:prstGeom>
          <a:solidFill>
            <a:schemeClr val="tx1"/>
          </a:solidFill>
          <a:ln>
            <a:solidFill>
              <a:schemeClr val="bg1"/>
            </a:solidFill>
          </a:ln>
        </p:spPr>
        <p:txBody>
          <a:bodyPr wrap="square">
            <a:spAutoFit/>
          </a:bodyPr>
          <a:lstStyle/>
          <a:p>
            <a:r>
              <a:rPr lang="en-US" sz="1000" dirty="0">
                <a:solidFill>
                  <a:schemeClr val="bg1"/>
                </a:solidFill>
              </a:rPr>
              <a:t>Issues a warning instead of an error when a timeout occurs due to a resource that did not load within the timeout interval. For non-resources, </a:t>
            </a:r>
            <a:r>
              <a:rPr lang="en-US" sz="1000" dirty="0" err="1">
                <a:solidFill>
                  <a:schemeClr val="bg1"/>
                </a:solidFill>
              </a:rPr>
              <a:t>VuGen</a:t>
            </a:r>
            <a:r>
              <a:rPr lang="en-US" sz="1000" dirty="0">
                <a:solidFill>
                  <a:schemeClr val="bg1"/>
                </a:solidFill>
              </a:rPr>
              <a:t> issues an error.</a:t>
            </a:r>
            <a:endParaRPr lang="en-US" sz="1000" dirty="0">
              <a:solidFill>
                <a:schemeClr val="bg1"/>
              </a:solidFill>
              <a:effectLst/>
            </a:endParaRPr>
          </a:p>
        </p:txBody>
      </p:sp>
      <p:sp>
        <p:nvSpPr>
          <p:cNvPr id="11" name="Rectangle 10"/>
          <p:cNvSpPr/>
          <p:nvPr/>
        </p:nvSpPr>
        <p:spPr>
          <a:xfrm>
            <a:off x="685800" y="2819400"/>
            <a:ext cx="3657600" cy="861774"/>
          </a:xfrm>
          <a:prstGeom prst="rect">
            <a:avLst/>
          </a:prstGeom>
          <a:solidFill>
            <a:schemeClr val="tx1"/>
          </a:solidFill>
          <a:ln>
            <a:solidFill>
              <a:schemeClr val="bg1"/>
            </a:solidFill>
          </a:ln>
        </p:spPr>
        <p:txBody>
          <a:bodyPr wrap="square">
            <a:spAutoFit/>
          </a:bodyPr>
          <a:lstStyle/>
          <a:p>
            <a:r>
              <a:rPr lang="en-US" sz="1000" dirty="0">
                <a:solidFill>
                  <a:schemeClr val="bg1"/>
                </a:solidFill>
              </a:rPr>
              <a:t>When expecting HTML, parse the response only when it is the specified </a:t>
            </a:r>
            <a:r>
              <a:rPr lang="en-US" sz="1000" dirty="0" smtClean="0">
                <a:solidFill>
                  <a:schemeClr val="bg1"/>
                </a:solidFill>
              </a:rPr>
              <a:t>content-type</a:t>
            </a:r>
            <a:r>
              <a:rPr lang="en-US" sz="1000" dirty="0">
                <a:solidFill>
                  <a:schemeClr val="bg1"/>
                </a:solidFill>
              </a:rPr>
              <a:t>. If the server does not respond in a reasonable amount of time, check for other connection-related issues, rather than setting a very long timeout which could cause the scripts to wait unnecessarily.</a:t>
            </a:r>
            <a:endParaRPr lang="en-GB" sz="1000" dirty="0">
              <a:solidFill>
                <a:schemeClr val="bg1"/>
              </a:solidFill>
            </a:endParaRPr>
          </a:p>
        </p:txBody>
      </p:sp>
      <p:sp>
        <p:nvSpPr>
          <p:cNvPr id="12" name="Rectangle 11"/>
          <p:cNvSpPr/>
          <p:nvPr/>
        </p:nvSpPr>
        <p:spPr>
          <a:xfrm>
            <a:off x="685800" y="3657600"/>
            <a:ext cx="3657600" cy="707886"/>
          </a:xfrm>
          <a:prstGeom prst="rect">
            <a:avLst/>
          </a:prstGeom>
          <a:solidFill>
            <a:schemeClr val="tx1"/>
          </a:solidFill>
          <a:ln>
            <a:solidFill>
              <a:schemeClr val="bg1"/>
            </a:solidFill>
          </a:ln>
        </p:spPr>
        <p:txBody>
          <a:bodyPr wrap="square">
            <a:spAutoFit/>
          </a:bodyPr>
          <a:lstStyle/>
          <a:p>
            <a:r>
              <a:rPr lang="en-US" sz="1000" dirty="0" smtClean="0">
                <a:solidFill>
                  <a:schemeClr val="bg1"/>
                </a:solidFill>
              </a:rPr>
              <a:t>The time limit within which an entire step (script function) should complete, or else the function fails. </a:t>
            </a:r>
            <a:r>
              <a:rPr lang="en-US" sz="1000" dirty="0">
                <a:solidFill>
                  <a:schemeClr val="bg1"/>
                </a:solidFill>
              </a:rPr>
              <a:t>This option can be used to emulate a user behavior of not waiting for more than x seconds for a page.</a:t>
            </a:r>
            <a:endParaRPr lang="en-US" sz="1000" dirty="0">
              <a:solidFill>
                <a:schemeClr val="bg1"/>
              </a:solidFill>
              <a:effectLst/>
            </a:endParaRPr>
          </a:p>
        </p:txBody>
      </p:sp>
      <p:sp>
        <p:nvSpPr>
          <p:cNvPr id="13" name="Rectangle 12"/>
          <p:cNvSpPr/>
          <p:nvPr/>
        </p:nvSpPr>
        <p:spPr>
          <a:xfrm>
            <a:off x="685800" y="4343400"/>
            <a:ext cx="3657600" cy="553998"/>
          </a:xfrm>
          <a:prstGeom prst="rect">
            <a:avLst/>
          </a:prstGeom>
          <a:solidFill>
            <a:schemeClr val="tx1"/>
          </a:solidFill>
          <a:ln>
            <a:solidFill>
              <a:schemeClr val="bg1"/>
            </a:solidFill>
          </a:ln>
        </p:spPr>
        <p:txBody>
          <a:bodyPr wrap="square">
            <a:spAutoFit/>
          </a:bodyPr>
          <a:lstStyle/>
          <a:p>
            <a:r>
              <a:rPr lang="en-US" sz="1000" dirty="0">
                <a:solidFill>
                  <a:schemeClr val="bg1"/>
                </a:solidFill>
              </a:rPr>
              <a:t>If the size of the data is larger than the specified size, the server will send the data in chunks, increasing the overhead of the system. </a:t>
            </a:r>
            <a:endParaRPr lang="en-GB" sz="1000" dirty="0">
              <a:solidFill>
                <a:schemeClr val="bg1"/>
              </a:solidFill>
            </a:endParaRPr>
          </a:p>
        </p:txBody>
      </p:sp>
      <p:sp>
        <p:nvSpPr>
          <p:cNvPr id="14" name="Rectangle 13"/>
          <p:cNvSpPr/>
          <p:nvPr/>
        </p:nvSpPr>
        <p:spPr>
          <a:xfrm>
            <a:off x="685800" y="4876800"/>
            <a:ext cx="3657600" cy="246221"/>
          </a:xfrm>
          <a:prstGeom prst="rect">
            <a:avLst/>
          </a:prstGeom>
          <a:solidFill>
            <a:schemeClr val="tx1"/>
          </a:solidFill>
          <a:ln>
            <a:solidFill>
              <a:schemeClr val="bg1"/>
            </a:solidFill>
          </a:ln>
        </p:spPr>
        <p:txBody>
          <a:bodyPr wrap="square">
            <a:spAutoFit/>
          </a:bodyPr>
          <a:lstStyle/>
          <a:p>
            <a:r>
              <a:rPr lang="en-US" sz="1000" dirty="0">
                <a:solidFill>
                  <a:schemeClr val="bg1"/>
                </a:solidFill>
              </a:rPr>
              <a:t>Print information about the NTLM handshake to the standard log.</a:t>
            </a:r>
            <a:endParaRPr lang="en-US" sz="1000" dirty="0">
              <a:solidFill>
                <a:schemeClr val="bg1"/>
              </a:solidFill>
              <a:effectLst/>
            </a:endParaRPr>
          </a:p>
        </p:txBody>
      </p:sp>
      <p:sp>
        <p:nvSpPr>
          <p:cNvPr id="15" name="Rectangle 14"/>
          <p:cNvSpPr/>
          <p:nvPr/>
        </p:nvSpPr>
        <p:spPr>
          <a:xfrm>
            <a:off x="685800" y="5105400"/>
            <a:ext cx="3657600" cy="246221"/>
          </a:xfrm>
          <a:prstGeom prst="rect">
            <a:avLst/>
          </a:prstGeom>
          <a:solidFill>
            <a:schemeClr val="tx1"/>
          </a:solidFill>
          <a:ln>
            <a:solidFill>
              <a:schemeClr val="bg1"/>
            </a:solidFill>
          </a:ln>
        </p:spPr>
        <p:txBody>
          <a:bodyPr wrap="square">
            <a:spAutoFit/>
          </a:bodyPr>
          <a:lstStyle/>
          <a:p>
            <a:r>
              <a:rPr lang="en-US" sz="1000" dirty="0">
                <a:solidFill>
                  <a:schemeClr val="bg1"/>
                </a:solidFill>
              </a:rPr>
              <a:t>Print information about the SSL handshake to the standard log.</a:t>
            </a:r>
            <a:endParaRPr lang="en-US" sz="1000" dirty="0">
              <a:solidFill>
                <a:schemeClr val="bg1"/>
              </a:solidFill>
              <a:effectLst/>
            </a:endParaRPr>
          </a:p>
        </p:txBody>
      </p:sp>
      <p:sp>
        <p:nvSpPr>
          <p:cNvPr id="3" name="Rectangle 2"/>
          <p:cNvSpPr/>
          <p:nvPr/>
        </p:nvSpPr>
        <p:spPr>
          <a:xfrm>
            <a:off x="685800" y="5334000"/>
            <a:ext cx="3657600" cy="553998"/>
          </a:xfrm>
          <a:prstGeom prst="rect">
            <a:avLst/>
          </a:prstGeom>
          <a:solidFill>
            <a:schemeClr val="tx1"/>
          </a:solidFill>
          <a:ln>
            <a:solidFill>
              <a:schemeClr val="bg1"/>
            </a:solidFill>
          </a:ln>
        </p:spPr>
        <p:txBody>
          <a:bodyPr wrap="square">
            <a:spAutoFit/>
          </a:bodyPr>
          <a:lstStyle/>
          <a:p>
            <a:r>
              <a:rPr lang="en-US" sz="1000" dirty="0">
                <a:solidFill>
                  <a:schemeClr val="bg1"/>
                </a:solidFill>
              </a:rPr>
              <a:t>Limits the number of error matches issued as ERRORS for content checks using a LB or RB (left boundary or right boundary). All subsequent matches are listed as informational messages.</a:t>
            </a:r>
            <a:endParaRPr lang="en-GB" sz="1000" dirty="0">
              <a:solidFill>
                <a:schemeClr val="bg1"/>
              </a:solidFill>
            </a:endParaRPr>
          </a:p>
        </p:txBody>
      </p:sp>
      <p:sp>
        <p:nvSpPr>
          <p:cNvPr id="5" name="Rectangle 4"/>
          <p:cNvSpPr/>
          <p:nvPr/>
        </p:nvSpPr>
        <p:spPr>
          <a:xfrm>
            <a:off x="685800" y="5867400"/>
            <a:ext cx="3657600" cy="246221"/>
          </a:xfrm>
          <a:prstGeom prst="rect">
            <a:avLst/>
          </a:prstGeom>
          <a:solidFill>
            <a:schemeClr val="tx1"/>
          </a:solidFill>
          <a:ln>
            <a:solidFill>
              <a:schemeClr val="bg1"/>
            </a:solidFill>
          </a:ln>
        </p:spPr>
        <p:txBody>
          <a:bodyPr wrap="square">
            <a:spAutoFit/>
          </a:bodyPr>
          <a:lstStyle/>
          <a:p>
            <a:r>
              <a:rPr lang="en-US" sz="1000" dirty="0">
                <a:solidFill>
                  <a:schemeClr val="bg1"/>
                </a:solidFill>
              </a:rPr>
              <a:t>Store the values in the </a:t>
            </a:r>
            <a:r>
              <a:rPr lang="en-US" sz="1000" dirty="0" err="1">
                <a:solidFill>
                  <a:schemeClr val="bg1"/>
                </a:solidFill>
              </a:rPr>
              <a:t>ContentCheck</a:t>
            </a:r>
            <a:r>
              <a:rPr lang="en-US" sz="1000" dirty="0">
                <a:solidFill>
                  <a:schemeClr val="bg1"/>
                </a:solidFill>
              </a:rPr>
              <a:t> XML file in UTF-8.</a:t>
            </a:r>
            <a:endParaRPr lang="en-US" sz="1000" dirty="0">
              <a:solidFill>
                <a:schemeClr val="bg1"/>
              </a:solidFill>
              <a:effectLst/>
            </a:endParaRPr>
          </a:p>
        </p:txBody>
      </p:sp>
      <p:sp>
        <p:nvSpPr>
          <p:cNvPr id="6" name="Rectangle 5"/>
          <p:cNvSpPr/>
          <p:nvPr/>
        </p:nvSpPr>
        <p:spPr>
          <a:xfrm>
            <a:off x="685800" y="6096000"/>
            <a:ext cx="3657600" cy="338554"/>
          </a:xfrm>
          <a:prstGeom prst="rect">
            <a:avLst/>
          </a:prstGeom>
          <a:solidFill>
            <a:schemeClr val="tx1"/>
          </a:solidFill>
          <a:ln>
            <a:solidFill>
              <a:schemeClr val="bg1"/>
            </a:solidFill>
          </a:ln>
        </p:spPr>
        <p:txBody>
          <a:bodyPr wrap="square">
            <a:spAutoFit/>
          </a:bodyPr>
          <a:lstStyle/>
          <a:p>
            <a:r>
              <a:rPr lang="en-US" sz="800" dirty="0">
                <a:solidFill>
                  <a:schemeClr val="bg1"/>
                </a:solidFill>
              </a:rPr>
              <a:t>Limit the number of request body bytes displayed in Tree-View. Set to zero (0) for no limit.</a:t>
            </a:r>
            <a:endParaRPr lang="en-US" sz="800" dirty="0">
              <a:solidFill>
                <a:schemeClr val="bg1"/>
              </a:solidFill>
              <a:effectLst/>
            </a:endParaRPr>
          </a:p>
        </p:txBody>
      </p:sp>
      <p:sp>
        <p:nvSpPr>
          <p:cNvPr id="8" name="Rectangle 7"/>
          <p:cNvSpPr/>
          <p:nvPr/>
        </p:nvSpPr>
        <p:spPr>
          <a:xfrm>
            <a:off x="685800" y="6400800"/>
            <a:ext cx="3657600" cy="400110"/>
          </a:xfrm>
          <a:prstGeom prst="rect">
            <a:avLst/>
          </a:prstGeom>
          <a:solidFill>
            <a:schemeClr val="tx1"/>
          </a:solidFill>
          <a:ln>
            <a:solidFill>
              <a:schemeClr val="bg1"/>
            </a:solidFill>
          </a:ln>
        </p:spPr>
        <p:txBody>
          <a:bodyPr wrap="square">
            <a:spAutoFit/>
          </a:bodyPr>
          <a:lstStyle/>
          <a:p>
            <a:r>
              <a:rPr lang="en-US" sz="1000" dirty="0">
                <a:solidFill>
                  <a:schemeClr val="bg1"/>
                </a:solidFill>
              </a:rPr>
              <a:t>time to wait (in milliseconds) between testing the condition that yields false and the next retry.</a:t>
            </a:r>
            <a:endParaRPr lang="en-GB" sz="1000" dirty="0">
              <a:solidFill>
                <a:schemeClr val="bg1"/>
              </a:solidFill>
            </a:endParaRPr>
          </a:p>
        </p:txBody>
      </p:sp>
    </p:spTree>
    <p:extLst>
      <p:ext uri="{BB962C8B-B14F-4D97-AF65-F5344CB8AC3E}">
        <p14:creationId xmlns:p14="http://schemas.microsoft.com/office/powerpoint/2010/main" val="39429376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775" y="1451685"/>
            <a:ext cx="4010025" cy="5253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838200" y="3105835"/>
            <a:ext cx="3429000" cy="261610"/>
          </a:xfrm>
          <a:prstGeom prst="rect">
            <a:avLst/>
          </a:prstGeom>
          <a:solidFill>
            <a:schemeClr val="tx1"/>
          </a:solidFill>
          <a:ln>
            <a:solidFill>
              <a:schemeClr val="bg1"/>
            </a:solidFill>
          </a:ln>
        </p:spPr>
        <p:txBody>
          <a:bodyPr wrap="square">
            <a:spAutoFit/>
          </a:bodyPr>
          <a:lstStyle/>
          <a:p>
            <a:r>
              <a:rPr lang="en-US" sz="1100" dirty="0">
                <a:solidFill>
                  <a:schemeClr val="bg1"/>
                </a:solidFill>
              </a:rPr>
              <a:t>This think time will be included in the transaction time.</a:t>
            </a:r>
            <a:endParaRPr lang="en-GB" sz="1100" dirty="0">
              <a:solidFill>
                <a:schemeClr val="bg1"/>
              </a:solidFill>
            </a:endParaRPr>
          </a:p>
        </p:txBody>
      </p:sp>
      <p:sp>
        <p:nvSpPr>
          <p:cNvPr id="6" name="Rectangle 5"/>
          <p:cNvSpPr/>
          <p:nvPr/>
        </p:nvSpPr>
        <p:spPr>
          <a:xfrm>
            <a:off x="838200" y="3352800"/>
            <a:ext cx="3429000" cy="430887"/>
          </a:xfrm>
          <a:prstGeom prst="rect">
            <a:avLst/>
          </a:prstGeom>
          <a:solidFill>
            <a:schemeClr val="tx1"/>
          </a:solidFill>
          <a:ln>
            <a:solidFill>
              <a:schemeClr val="bg1"/>
            </a:solidFill>
          </a:ln>
        </p:spPr>
        <p:txBody>
          <a:bodyPr wrap="square">
            <a:spAutoFit/>
          </a:bodyPr>
          <a:lstStyle/>
          <a:p>
            <a:r>
              <a:rPr lang="en-US" sz="1100" dirty="0">
                <a:solidFill>
                  <a:schemeClr val="bg1"/>
                </a:solidFill>
              </a:rPr>
              <a:t>Use full NTLM 2 handshake security instead of the more basic NTLM 2 session security response.</a:t>
            </a:r>
            <a:endParaRPr lang="en-US" sz="1100" dirty="0">
              <a:solidFill>
                <a:schemeClr val="bg1"/>
              </a:solidFill>
              <a:effectLst/>
            </a:endParaRPr>
          </a:p>
        </p:txBody>
      </p:sp>
      <p:sp>
        <p:nvSpPr>
          <p:cNvPr id="7" name="Rectangle 6"/>
          <p:cNvSpPr/>
          <p:nvPr/>
        </p:nvSpPr>
        <p:spPr>
          <a:xfrm>
            <a:off x="838200" y="3745468"/>
            <a:ext cx="3429000" cy="369332"/>
          </a:xfrm>
          <a:prstGeom prst="rect">
            <a:avLst/>
          </a:prstGeom>
          <a:solidFill>
            <a:schemeClr val="tx1"/>
          </a:solidFill>
          <a:ln>
            <a:solidFill>
              <a:schemeClr val="bg1"/>
            </a:solidFill>
          </a:ln>
        </p:spPr>
        <p:txBody>
          <a:bodyPr wrap="square">
            <a:spAutoFit/>
          </a:bodyPr>
          <a:lstStyle/>
          <a:p>
            <a:r>
              <a:rPr lang="en-US" sz="900" dirty="0">
                <a:solidFill>
                  <a:schemeClr val="bg1"/>
                </a:solidFill>
              </a:rPr>
              <a:t>Use the Microsoft Security API for NTLM authentication instead of the indigenous one.</a:t>
            </a:r>
            <a:endParaRPr lang="en-US" sz="900" dirty="0">
              <a:solidFill>
                <a:schemeClr val="bg1"/>
              </a:solidFill>
              <a:effectLst/>
            </a:endParaRPr>
          </a:p>
        </p:txBody>
      </p:sp>
      <p:sp>
        <p:nvSpPr>
          <p:cNvPr id="8" name="Rectangle 7"/>
          <p:cNvSpPr/>
          <p:nvPr/>
        </p:nvSpPr>
        <p:spPr>
          <a:xfrm>
            <a:off x="838200" y="4114800"/>
            <a:ext cx="3429000" cy="246221"/>
          </a:xfrm>
          <a:prstGeom prst="rect">
            <a:avLst/>
          </a:prstGeom>
          <a:solidFill>
            <a:schemeClr val="tx1"/>
          </a:solidFill>
          <a:ln>
            <a:solidFill>
              <a:schemeClr val="bg1"/>
            </a:solidFill>
          </a:ln>
        </p:spPr>
        <p:txBody>
          <a:bodyPr wrap="square">
            <a:spAutoFit/>
          </a:bodyPr>
          <a:lstStyle/>
          <a:p>
            <a:r>
              <a:rPr lang="en-US" sz="1000" dirty="0">
                <a:solidFill>
                  <a:schemeClr val="bg1"/>
                </a:solidFill>
              </a:rPr>
              <a:t>Use the credentials provided by the user at logon.</a:t>
            </a:r>
            <a:endParaRPr lang="en-GB" sz="1000" dirty="0">
              <a:solidFill>
                <a:schemeClr val="bg1"/>
              </a:solidFill>
            </a:endParaRPr>
          </a:p>
        </p:txBody>
      </p:sp>
      <p:sp>
        <p:nvSpPr>
          <p:cNvPr id="9" name="Rectangle 8"/>
          <p:cNvSpPr/>
          <p:nvPr/>
        </p:nvSpPr>
        <p:spPr>
          <a:xfrm>
            <a:off x="838200" y="4343400"/>
            <a:ext cx="3429000" cy="577081"/>
          </a:xfrm>
          <a:prstGeom prst="rect">
            <a:avLst/>
          </a:prstGeom>
          <a:solidFill>
            <a:schemeClr val="tx1"/>
          </a:solidFill>
          <a:ln>
            <a:solidFill>
              <a:schemeClr val="bg1"/>
            </a:solidFill>
          </a:ln>
        </p:spPr>
        <p:txBody>
          <a:bodyPr wrap="square">
            <a:spAutoFit/>
          </a:bodyPr>
          <a:lstStyle/>
          <a:p>
            <a:r>
              <a:rPr lang="en-US" sz="1050" dirty="0">
                <a:solidFill>
                  <a:schemeClr val="bg1"/>
                </a:solidFill>
              </a:rPr>
              <a:t>Enable Kerberos-based authentication. When the server proposes authentication schemes, use </a:t>
            </a:r>
            <a:r>
              <a:rPr lang="en-US" sz="1050" b="1" dirty="0">
                <a:solidFill>
                  <a:schemeClr val="bg1"/>
                </a:solidFill>
              </a:rPr>
              <a:t>Negotiate</a:t>
            </a:r>
            <a:r>
              <a:rPr lang="en-US" sz="1050" dirty="0">
                <a:solidFill>
                  <a:schemeClr val="bg1"/>
                </a:solidFill>
              </a:rPr>
              <a:t> in preference to other schemes.</a:t>
            </a:r>
            <a:endParaRPr lang="en-US" sz="1050" dirty="0">
              <a:solidFill>
                <a:schemeClr val="bg1"/>
              </a:solidFill>
              <a:effectLst/>
            </a:endParaRPr>
          </a:p>
        </p:txBody>
      </p:sp>
      <p:sp>
        <p:nvSpPr>
          <p:cNvPr id="10" name="Rectangle 9"/>
          <p:cNvSpPr/>
          <p:nvPr/>
        </p:nvSpPr>
        <p:spPr>
          <a:xfrm>
            <a:off x="838200" y="4953000"/>
            <a:ext cx="3429000" cy="784830"/>
          </a:xfrm>
          <a:prstGeom prst="rect">
            <a:avLst/>
          </a:prstGeom>
          <a:solidFill>
            <a:schemeClr val="tx1"/>
          </a:solidFill>
          <a:ln>
            <a:solidFill>
              <a:schemeClr val="bg1"/>
            </a:solidFill>
          </a:ln>
        </p:spPr>
        <p:txBody>
          <a:bodyPr wrap="square">
            <a:spAutoFit/>
          </a:bodyPr>
          <a:lstStyle/>
          <a:p>
            <a:r>
              <a:rPr lang="en-US" sz="900" dirty="0">
                <a:solidFill>
                  <a:schemeClr val="bg1"/>
                </a:solidFill>
              </a:rPr>
              <a:t>Do not reuse credentials obtained in previous iterations. Enabling this setting will increase the load on the KDC (Key Distribution Server). To lower the load on the server, set this option to </a:t>
            </a:r>
            <a:r>
              <a:rPr lang="en-US" sz="900" b="1" dirty="0">
                <a:solidFill>
                  <a:schemeClr val="bg1"/>
                </a:solidFill>
              </a:rPr>
              <a:t>Yes </a:t>
            </a:r>
            <a:r>
              <a:rPr lang="en-US" sz="900" dirty="0">
                <a:solidFill>
                  <a:schemeClr val="bg1"/>
                </a:solidFill>
              </a:rPr>
              <a:t>in order to reuse the credentials obtained in previous iterations. This option is only relevant when Kerberos authentication is used.</a:t>
            </a:r>
            <a:endParaRPr lang="en-US" sz="900" dirty="0">
              <a:solidFill>
                <a:schemeClr val="bg1"/>
              </a:solidFill>
              <a:effectLst/>
            </a:endParaRPr>
          </a:p>
        </p:txBody>
      </p:sp>
    </p:spTree>
    <p:extLst>
      <p:ext uri="{BB962C8B-B14F-4D97-AF65-F5344CB8AC3E}">
        <p14:creationId xmlns:p14="http://schemas.microsoft.com/office/powerpoint/2010/main" val="11497170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Run-Time Settings</a:t>
            </a:r>
            <a:br>
              <a:rPr lang="en-US" dirty="0" smtClean="0"/>
            </a:br>
            <a:r>
              <a:rPr lang="en-US" sz="3200" dirty="0" smtClean="0"/>
              <a:t>Internet Protocol : Download Filters</a:t>
            </a:r>
            <a:endParaRPr lang="en-GB"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90800"/>
            <a:ext cx="5467220"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14400" y="1905000"/>
            <a:ext cx="7467600" cy="646331"/>
          </a:xfrm>
          <a:prstGeom prst="rect">
            <a:avLst/>
          </a:prstGeom>
          <a:noFill/>
        </p:spPr>
        <p:txBody>
          <a:bodyPr wrap="square" rtlCol="0">
            <a:spAutoFit/>
          </a:bodyPr>
          <a:lstStyle/>
          <a:p>
            <a:r>
              <a:rPr lang="en-US" dirty="0" smtClean="0"/>
              <a:t>To include / exclude resources to be downloaded at replay from the specified URLs or Hosts.</a:t>
            </a:r>
            <a:endParaRPr lang="en-GB" dirty="0"/>
          </a:p>
        </p:txBody>
      </p:sp>
    </p:spTree>
    <p:extLst>
      <p:ext uri="{BB962C8B-B14F-4D97-AF65-F5344CB8AC3E}">
        <p14:creationId xmlns:p14="http://schemas.microsoft.com/office/powerpoint/2010/main" val="9694662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Programming</a:t>
            </a:r>
            <a:endParaRPr lang="en-GB" dirty="0"/>
          </a:p>
        </p:txBody>
      </p:sp>
      <p:sp>
        <p:nvSpPr>
          <p:cNvPr id="3" name="Content Placeholder 2"/>
          <p:cNvSpPr>
            <a:spLocks noGrp="1"/>
          </p:cNvSpPr>
          <p:nvPr>
            <p:ph idx="1"/>
          </p:nvPr>
        </p:nvSpPr>
        <p:spPr/>
        <p:txBody>
          <a:bodyPr>
            <a:normAutofit fontScale="85000" lnSpcReduction="20000"/>
          </a:bodyPr>
          <a:lstStyle/>
          <a:p>
            <a:r>
              <a:rPr lang="en-US" dirty="0"/>
              <a:t>A local C variable (such as </a:t>
            </a:r>
            <a:r>
              <a:rPr lang="en-US" dirty="0" err="1"/>
              <a:t>int</a:t>
            </a:r>
            <a:r>
              <a:rPr lang="en-US" dirty="0"/>
              <a:t> or char) created in the </a:t>
            </a:r>
            <a:r>
              <a:rPr lang="en-US" dirty="0" err="1"/>
              <a:t>vuser_init</a:t>
            </a:r>
            <a:r>
              <a:rPr lang="en-US" dirty="0"/>
              <a:t> section of the script (such as "</a:t>
            </a:r>
            <a:r>
              <a:rPr lang="en-US" dirty="0" err="1"/>
              <a:t>int</a:t>
            </a:r>
            <a:r>
              <a:rPr lang="en-US" dirty="0"/>
              <a:t> x") is not visible to other sections of the script. So create parameters that are global to all sections using the </a:t>
            </a:r>
            <a:r>
              <a:rPr lang="en-US" dirty="0" err="1"/>
              <a:t>lr_save_string</a:t>
            </a:r>
            <a:r>
              <a:rPr lang="en-US" dirty="0"/>
              <a:t> function</a:t>
            </a:r>
            <a:r>
              <a:rPr lang="en-US" dirty="0" smtClean="0"/>
              <a:t>.</a:t>
            </a:r>
          </a:p>
          <a:p>
            <a:pPr marL="68580" indent="0">
              <a:buNone/>
            </a:pPr>
            <a:r>
              <a:rPr lang="en-GB" dirty="0"/>
              <a:t>Example: </a:t>
            </a:r>
          </a:p>
          <a:p>
            <a:pPr marL="68580" indent="0">
              <a:buNone/>
            </a:pPr>
            <a:r>
              <a:rPr lang="en-GB" sz="2100" dirty="0" smtClean="0">
                <a:solidFill>
                  <a:srgbClr val="FF0000"/>
                </a:solidFill>
              </a:rPr>
              <a:t>char </a:t>
            </a:r>
            <a:r>
              <a:rPr lang="en-GB" sz="2100" dirty="0">
                <a:solidFill>
                  <a:srgbClr val="FF0000"/>
                </a:solidFill>
              </a:rPr>
              <a:t>*</a:t>
            </a:r>
            <a:r>
              <a:rPr lang="en-GB" sz="2100" dirty="0" err="1">
                <a:solidFill>
                  <a:srgbClr val="FF0000"/>
                </a:solidFill>
              </a:rPr>
              <a:t>itoa</a:t>
            </a:r>
            <a:r>
              <a:rPr lang="en-GB" sz="2100" dirty="0">
                <a:solidFill>
                  <a:srgbClr val="FF0000"/>
                </a:solidFill>
              </a:rPr>
              <a:t> ( </a:t>
            </a:r>
            <a:r>
              <a:rPr lang="en-GB" sz="2100" dirty="0" err="1">
                <a:solidFill>
                  <a:srgbClr val="FF0000"/>
                </a:solidFill>
              </a:rPr>
              <a:t>int</a:t>
            </a:r>
            <a:r>
              <a:rPr lang="en-GB" sz="2100" dirty="0">
                <a:solidFill>
                  <a:srgbClr val="FF0000"/>
                </a:solidFill>
              </a:rPr>
              <a:t> value, char *</a:t>
            </a:r>
            <a:r>
              <a:rPr lang="en-GB" sz="2100" dirty="0" err="1">
                <a:solidFill>
                  <a:srgbClr val="FF0000"/>
                </a:solidFill>
              </a:rPr>
              <a:t>str</a:t>
            </a:r>
            <a:r>
              <a:rPr lang="en-GB" sz="2100" dirty="0">
                <a:solidFill>
                  <a:srgbClr val="FF0000"/>
                </a:solidFill>
              </a:rPr>
              <a:t>, </a:t>
            </a:r>
            <a:r>
              <a:rPr lang="en-GB" sz="2100" dirty="0" err="1">
                <a:solidFill>
                  <a:srgbClr val="FF0000"/>
                </a:solidFill>
              </a:rPr>
              <a:t>int</a:t>
            </a:r>
            <a:r>
              <a:rPr lang="en-GB" sz="2100" dirty="0">
                <a:solidFill>
                  <a:srgbClr val="FF0000"/>
                </a:solidFill>
              </a:rPr>
              <a:t> radix ); </a:t>
            </a:r>
          </a:p>
          <a:p>
            <a:pPr marL="68580" indent="0">
              <a:buNone/>
            </a:pPr>
            <a:r>
              <a:rPr lang="en-GB" sz="2100" dirty="0" err="1">
                <a:solidFill>
                  <a:srgbClr val="FF0000"/>
                </a:solidFill>
              </a:rPr>
              <a:t>vuser_init</a:t>
            </a:r>
            <a:r>
              <a:rPr lang="en-GB" sz="2100" dirty="0">
                <a:solidFill>
                  <a:srgbClr val="FF0000"/>
                </a:solidFill>
              </a:rPr>
              <a:t>(){ </a:t>
            </a:r>
          </a:p>
          <a:p>
            <a:pPr marL="68580" indent="0">
              <a:buNone/>
            </a:pPr>
            <a:r>
              <a:rPr lang="en-GB" sz="2100" dirty="0">
                <a:solidFill>
                  <a:srgbClr val="FF0000"/>
                </a:solidFill>
              </a:rPr>
              <a:t>	</a:t>
            </a:r>
            <a:r>
              <a:rPr lang="en-GB" sz="2100" dirty="0" err="1">
                <a:solidFill>
                  <a:srgbClr val="FF0000"/>
                </a:solidFill>
              </a:rPr>
              <a:t>int</a:t>
            </a:r>
            <a:r>
              <a:rPr lang="en-GB" sz="2100" dirty="0">
                <a:solidFill>
                  <a:srgbClr val="FF0000"/>
                </a:solidFill>
              </a:rPr>
              <a:t> x = 10;</a:t>
            </a:r>
          </a:p>
          <a:p>
            <a:pPr marL="68580" indent="0">
              <a:buNone/>
            </a:pPr>
            <a:r>
              <a:rPr lang="en-GB" sz="2100" dirty="0">
                <a:solidFill>
                  <a:srgbClr val="FF0000"/>
                </a:solidFill>
              </a:rPr>
              <a:t>	char buffer[10]; </a:t>
            </a:r>
          </a:p>
          <a:p>
            <a:pPr marL="68580" indent="0">
              <a:buNone/>
            </a:pPr>
            <a:r>
              <a:rPr lang="en-GB" sz="2100" dirty="0">
                <a:solidFill>
                  <a:srgbClr val="FF0000"/>
                </a:solidFill>
              </a:rPr>
              <a:t>	</a:t>
            </a:r>
            <a:r>
              <a:rPr lang="en-GB" sz="2100" dirty="0" err="1">
                <a:solidFill>
                  <a:srgbClr val="FF0000"/>
                </a:solidFill>
              </a:rPr>
              <a:t>lr_save_string</a:t>
            </a:r>
            <a:r>
              <a:rPr lang="en-GB" sz="2100" dirty="0">
                <a:solidFill>
                  <a:srgbClr val="FF0000"/>
                </a:solidFill>
              </a:rPr>
              <a:t>( </a:t>
            </a:r>
            <a:r>
              <a:rPr lang="en-GB" sz="2100" dirty="0" err="1">
                <a:solidFill>
                  <a:srgbClr val="FF0000"/>
                </a:solidFill>
              </a:rPr>
              <a:t>itoa</a:t>
            </a:r>
            <a:r>
              <a:rPr lang="en-GB" sz="2100" dirty="0">
                <a:solidFill>
                  <a:srgbClr val="FF0000"/>
                </a:solidFill>
              </a:rPr>
              <a:t>( x, buffer, 10) , "</a:t>
            </a:r>
            <a:r>
              <a:rPr lang="en-GB" sz="2100" dirty="0" err="1">
                <a:solidFill>
                  <a:srgbClr val="FF0000"/>
                </a:solidFill>
              </a:rPr>
              <a:t>pX</a:t>
            </a:r>
            <a:r>
              <a:rPr lang="en-GB" sz="2100" dirty="0">
                <a:solidFill>
                  <a:srgbClr val="FF0000"/>
                </a:solidFill>
              </a:rPr>
              <a:t>" ); </a:t>
            </a:r>
          </a:p>
          <a:p>
            <a:pPr marL="68580" indent="0">
              <a:buNone/>
            </a:pPr>
            <a:r>
              <a:rPr lang="en-GB" sz="2100" dirty="0">
                <a:solidFill>
                  <a:srgbClr val="FF0000"/>
                </a:solidFill>
              </a:rPr>
              <a:t>	</a:t>
            </a:r>
            <a:r>
              <a:rPr lang="en-GB" sz="2100" dirty="0" err="1">
                <a:solidFill>
                  <a:srgbClr val="FF0000"/>
                </a:solidFill>
              </a:rPr>
              <a:t>lr_message</a:t>
            </a:r>
            <a:r>
              <a:rPr lang="en-GB" sz="2100" dirty="0">
                <a:solidFill>
                  <a:srgbClr val="FF0000"/>
                </a:solidFill>
              </a:rPr>
              <a:t> ( "</a:t>
            </a:r>
            <a:r>
              <a:rPr lang="en-GB" sz="2100" dirty="0" err="1">
                <a:solidFill>
                  <a:srgbClr val="FF0000"/>
                </a:solidFill>
              </a:rPr>
              <a:t>int</a:t>
            </a:r>
            <a:r>
              <a:rPr lang="en-GB" sz="2100" dirty="0">
                <a:solidFill>
                  <a:srgbClr val="FF0000"/>
                </a:solidFill>
              </a:rPr>
              <a:t> x = %s", </a:t>
            </a:r>
            <a:r>
              <a:rPr lang="en-GB" sz="2100" dirty="0" err="1">
                <a:solidFill>
                  <a:srgbClr val="FF0000"/>
                </a:solidFill>
              </a:rPr>
              <a:t>lr_eval_string</a:t>
            </a:r>
            <a:r>
              <a:rPr lang="en-GB" sz="2100" dirty="0">
                <a:solidFill>
                  <a:srgbClr val="FF0000"/>
                </a:solidFill>
              </a:rPr>
              <a:t>("{</a:t>
            </a:r>
            <a:r>
              <a:rPr lang="en-GB" sz="2100" dirty="0" err="1">
                <a:solidFill>
                  <a:srgbClr val="FF0000"/>
                </a:solidFill>
              </a:rPr>
              <a:t>pX</a:t>
            </a:r>
            <a:r>
              <a:rPr lang="en-GB" sz="2100" dirty="0">
                <a:solidFill>
                  <a:srgbClr val="FF0000"/>
                </a:solidFill>
              </a:rPr>
              <a:t>}" )); </a:t>
            </a:r>
          </a:p>
          <a:p>
            <a:pPr marL="68580" indent="0">
              <a:buNone/>
            </a:pPr>
            <a:r>
              <a:rPr lang="en-GB" sz="2100" dirty="0">
                <a:solidFill>
                  <a:srgbClr val="FF0000"/>
                </a:solidFill>
              </a:rPr>
              <a:t>return 0;</a:t>
            </a:r>
          </a:p>
          <a:p>
            <a:pPr marL="68580" indent="0">
              <a:buNone/>
            </a:pPr>
            <a:r>
              <a:rPr lang="en-GB" sz="2100" dirty="0">
                <a:solidFill>
                  <a:srgbClr val="FF0000"/>
                </a:solidFill>
              </a:rPr>
              <a:t>} </a:t>
            </a:r>
          </a:p>
          <a:p>
            <a:endParaRPr lang="en-GB" dirty="0"/>
          </a:p>
          <a:p>
            <a:endParaRPr lang="en-GB" dirty="0"/>
          </a:p>
        </p:txBody>
      </p:sp>
    </p:spTree>
    <p:extLst>
      <p:ext uri="{BB962C8B-B14F-4D97-AF65-F5344CB8AC3E}">
        <p14:creationId xmlns:p14="http://schemas.microsoft.com/office/powerpoint/2010/main" val="2090877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Run </a:t>
            </a:r>
            <a:r>
              <a:rPr lang="en-US" dirty="0" err="1" smtClean="0"/>
              <a:t>Vuser</a:t>
            </a:r>
            <a:r>
              <a:rPr lang="en-US" dirty="0" smtClean="0"/>
              <a:t> Script using Command</a:t>
            </a:r>
            <a:endParaRPr lang="en-GB" dirty="0"/>
          </a:p>
        </p:txBody>
      </p:sp>
      <p:sp>
        <p:nvSpPr>
          <p:cNvPr id="3" name="Content Placeholder 2"/>
          <p:cNvSpPr>
            <a:spLocks noGrp="1"/>
          </p:cNvSpPr>
          <p:nvPr>
            <p:ph idx="1"/>
          </p:nvPr>
        </p:nvSpPr>
        <p:spPr/>
        <p:txBody>
          <a:bodyPr>
            <a:normAutofit fontScale="62500" lnSpcReduction="20000"/>
          </a:bodyPr>
          <a:lstStyle/>
          <a:p>
            <a:r>
              <a:rPr lang="en-GB" b="1" dirty="0" smtClean="0"/>
              <a:t>From </a:t>
            </a:r>
            <a:r>
              <a:rPr lang="en-GB" b="1" dirty="0"/>
              <a:t>a Command </a:t>
            </a:r>
            <a:r>
              <a:rPr lang="en-GB" b="1" dirty="0" smtClean="0"/>
              <a:t>Prompt</a:t>
            </a:r>
          </a:p>
          <a:p>
            <a:pPr marL="68580" indent="0">
              <a:buNone/>
            </a:pPr>
            <a:r>
              <a:rPr lang="en-US" b="1" dirty="0" err="1" smtClean="0"/>
              <a:t>mdrv</a:t>
            </a:r>
            <a:r>
              <a:rPr lang="en-US" dirty="0" smtClean="0"/>
              <a:t> </a:t>
            </a:r>
            <a:r>
              <a:rPr lang="en-US" dirty="0"/>
              <a:t>program runs a single instance of the script without the user interface.</a:t>
            </a:r>
            <a:endParaRPr lang="en-GB" b="1" dirty="0" smtClean="0"/>
          </a:p>
          <a:p>
            <a:pPr marL="68580" indent="0">
              <a:buNone/>
            </a:pPr>
            <a:r>
              <a:rPr lang="de-DE" sz="2400" dirty="0">
                <a:solidFill>
                  <a:srgbClr val="FF0000"/>
                </a:solidFill>
              </a:rPr>
              <a:t>&lt;installation_dir&gt;/bin/mdrv.exe -usr &lt;script_name&gt; -vugen_win </a:t>
            </a:r>
            <a:r>
              <a:rPr lang="de-DE" sz="2400" dirty="0" smtClean="0">
                <a:solidFill>
                  <a:srgbClr val="FF0000"/>
                </a:solidFill>
              </a:rPr>
              <a:t>0</a:t>
            </a:r>
          </a:p>
          <a:p>
            <a:pPr marL="68580" indent="0">
              <a:buNone/>
            </a:pPr>
            <a:r>
              <a:rPr lang="en-US" dirty="0"/>
              <a:t>You can specify arguments to pass to your script by using the following format</a:t>
            </a:r>
            <a:r>
              <a:rPr lang="en-US" dirty="0" smtClean="0"/>
              <a:t>:</a:t>
            </a:r>
            <a:endParaRPr lang="en-US" dirty="0"/>
          </a:p>
          <a:p>
            <a:pPr marL="68580" indent="0">
              <a:buNone/>
            </a:pPr>
            <a:r>
              <a:rPr lang="en-US" sz="2200" dirty="0" err="1">
                <a:solidFill>
                  <a:srgbClr val="FF0000"/>
                </a:solidFill>
              </a:rPr>
              <a:t>script_name</a:t>
            </a:r>
            <a:r>
              <a:rPr lang="en-US" sz="2200" dirty="0">
                <a:solidFill>
                  <a:srgbClr val="FF0000"/>
                </a:solidFill>
              </a:rPr>
              <a:t>   -argument </a:t>
            </a:r>
            <a:r>
              <a:rPr lang="en-US" sz="2200" dirty="0" err="1">
                <a:solidFill>
                  <a:srgbClr val="FF0000"/>
                </a:solidFill>
              </a:rPr>
              <a:t>argument_value</a:t>
            </a:r>
            <a:r>
              <a:rPr lang="en-US" sz="2200" dirty="0">
                <a:solidFill>
                  <a:srgbClr val="FF0000"/>
                </a:solidFill>
              </a:rPr>
              <a:t>   -argument </a:t>
            </a:r>
            <a:r>
              <a:rPr lang="en-US" sz="2200" dirty="0" err="1" smtClean="0">
                <a:solidFill>
                  <a:srgbClr val="FF0000"/>
                </a:solidFill>
              </a:rPr>
              <a:t>argument_value</a:t>
            </a:r>
            <a:endParaRPr lang="en-US" sz="2200" dirty="0" smtClean="0">
              <a:solidFill>
                <a:srgbClr val="FF0000"/>
              </a:solidFill>
            </a:endParaRPr>
          </a:p>
          <a:p>
            <a:pPr marL="68580" indent="0">
              <a:buNone/>
            </a:pPr>
            <a:r>
              <a:rPr lang="en-GB" dirty="0" smtClean="0"/>
              <a:t>Example: </a:t>
            </a:r>
            <a:r>
              <a:rPr lang="en-US" dirty="0"/>
              <a:t>specify the load generator, as well as indicate the number of times to run the script </a:t>
            </a:r>
          </a:p>
          <a:p>
            <a:pPr marL="68580" indent="0">
              <a:buNone/>
            </a:pPr>
            <a:r>
              <a:rPr lang="en-GB" sz="2200" dirty="0">
                <a:solidFill>
                  <a:srgbClr val="FF0000"/>
                </a:solidFill>
              </a:rPr>
              <a:t>script1  -host pc4  -loop </a:t>
            </a:r>
            <a:r>
              <a:rPr lang="en-GB" sz="2200" dirty="0" smtClean="0">
                <a:solidFill>
                  <a:srgbClr val="FF0000"/>
                </a:solidFill>
              </a:rPr>
              <a:t>5</a:t>
            </a:r>
          </a:p>
          <a:p>
            <a:pPr marL="68580" indent="0">
              <a:buNone/>
            </a:pPr>
            <a:endParaRPr lang="en-GB" sz="2200" dirty="0" smtClean="0">
              <a:solidFill>
                <a:srgbClr val="FF0000"/>
              </a:solidFill>
            </a:endParaRPr>
          </a:p>
          <a:p>
            <a:r>
              <a:rPr lang="en-US" b="1" dirty="0" smtClean="0"/>
              <a:t>From </a:t>
            </a:r>
            <a:r>
              <a:rPr lang="en-US" b="1" dirty="0"/>
              <a:t>a Linux command </a:t>
            </a:r>
            <a:r>
              <a:rPr lang="en-US" b="1" dirty="0" smtClean="0"/>
              <a:t>line</a:t>
            </a:r>
          </a:p>
          <a:p>
            <a:pPr marL="68580" indent="0">
              <a:buNone/>
            </a:pPr>
            <a:r>
              <a:rPr lang="en-GB" sz="2600" dirty="0">
                <a:solidFill>
                  <a:srgbClr val="FF0000"/>
                </a:solidFill>
              </a:rPr>
              <a:t>run_db_vuser.sh &lt;commands&gt; </a:t>
            </a:r>
            <a:r>
              <a:rPr lang="en-GB" sz="2600" i="1" dirty="0" err="1">
                <a:solidFill>
                  <a:srgbClr val="FF0000"/>
                </a:solidFill>
              </a:rPr>
              <a:t>script_name.usr</a:t>
            </a:r>
            <a:r>
              <a:rPr lang="en-GB" sz="2600" i="1" dirty="0">
                <a:solidFill>
                  <a:srgbClr val="FF0000"/>
                </a:solidFill>
              </a:rPr>
              <a:t> </a:t>
            </a:r>
            <a:endParaRPr lang="en-GB" sz="2600" i="1" dirty="0" smtClean="0">
              <a:solidFill>
                <a:srgbClr val="FF0000"/>
              </a:solidFill>
            </a:endParaRPr>
          </a:p>
          <a:p>
            <a:pPr marL="68580" indent="0">
              <a:buNone/>
            </a:pPr>
            <a:r>
              <a:rPr lang="en-US" dirty="0"/>
              <a:t>For example, the following command line executes a </a:t>
            </a:r>
            <a:r>
              <a:rPr lang="en-US" dirty="0" err="1"/>
              <a:t>Vuser</a:t>
            </a:r>
            <a:r>
              <a:rPr lang="en-US" dirty="0"/>
              <a:t> script called test1, and places the output file in a folder called </a:t>
            </a:r>
            <a:r>
              <a:rPr lang="en-US" dirty="0" smtClean="0"/>
              <a:t>results1</a:t>
            </a:r>
            <a:r>
              <a:rPr lang="en-US" dirty="0"/>
              <a:t> </a:t>
            </a:r>
            <a:r>
              <a:rPr lang="en-US" dirty="0" smtClean="0"/>
              <a:t>-</a:t>
            </a:r>
          </a:p>
          <a:p>
            <a:pPr marL="68580" indent="0">
              <a:buNone/>
            </a:pPr>
            <a:r>
              <a:rPr lang="en-GB" sz="2600" dirty="0">
                <a:solidFill>
                  <a:srgbClr val="FF0000"/>
                </a:solidFill>
              </a:rPr>
              <a:t>run_db_vuser.sh-out /u/</a:t>
            </a:r>
            <a:r>
              <a:rPr lang="en-GB" sz="2600" dirty="0" err="1">
                <a:solidFill>
                  <a:srgbClr val="FF0000"/>
                </a:solidFill>
              </a:rPr>
              <a:t>joe</a:t>
            </a:r>
            <a:r>
              <a:rPr lang="en-GB" sz="2600" dirty="0">
                <a:solidFill>
                  <a:srgbClr val="FF0000"/>
                </a:solidFill>
              </a:rPr>
              <a:t>/results1  test1.usr </a:t>
            </a:r>
            <a:endParaRPr lang="en-US" sz="2600" b="1" dirty="0">
              <a:solidFill>
                <a:srgbClr val="FF0000"/>
              </a:solidFill>
            </a:endParaRPr>
          </a:p>
          <a:p>
            <a:pPr marL="68580" indent="0">
              <a:buNone/>
            </a:pPr>
            <a:endParaRPr lang="de-DE" sz="2200" dirty="0" smtClean="0">
              <a:solidFill>
                <a:srgbClr val="FF0000"/>
              </a:solidFill>
            </a:endParaRPr>
          </a:p>
          <a:p>
            <a:endParaRPr lang="en-GB" dirty="0"/>
          </a:p>
        </p:txBody>
      </p:sp>
    </p:spTree>
    <p:extLst>
      <p:ext uri="{BB962C8B-B14F-4D97-AF65-F5344CB8AC3E}">
        <p14:creationId xmlns:p14="http://schemas.microsoft.com/office/powerpoint/2010/main" val="9797144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Supported Protocols</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5008" y="1552576"/>
            <a:ext cx="3680392" cy="5229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8"/>
          <p:cNvSpPr>
            <a:spLocks noGrp="1"/>
          </p:cNvSpPr>
          <p:nvPr>
            <p:ph idx="1"/>
          </p:nvPr>
        </p:nvSpPr>
        <p:spPr>
          <a:xfrm>
            <a:off x="914400" y="1783560"/>
            <a:ext cx="4320608" cy="4572000"/>
          </a:xfrm>
        </p:spPr>
        <p:txBody>
          <a:bodyPr>
            <a:normAutofit/>
          </a:bodyPr>
          <a:lstStyle/>
          <a:p>
            <a:r>
              <a:rPr lang="en-US" sz="2000" dirty="0"/>
              <a:t>A protocol acts as a communication medium between a client and a server.</a:t>
            </a:r>
            <a:endParaRPr lang="en-GB" sz="2000" dirty="0"/>
          </a:p>
          <a:p>
            <a:endParaRPr lang="en-GB" sz="2000" dirty="0"/>
          </a:p>
        </p:txBody>
      </p:sp>
    </p:spTree>
    <p:extLst>
      <p:ext uri="{BB962C8B-B14F-4D97-AF65-F5344CB8AC3E}">
        <p14:creationId xmlns:p14="http://schemas.microsoft.com/office/powerpoint/2010/main" val="40602515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914400"/>
          </a:xfrm>
        </p:spPr>
        <p:txBody>
          <a:bodyPr>
            <a:normAutofit fontScale="90000"/>
          </a:bodyPr>
          <a:lstStyle/>
          <a:p>
            <a:r>
              <a:rPr lang="en-GB" dirty="0"/>
              <a:t>Supported </a:t>
            </a:r>
            <a:r>
              <a:rPr lang="en-GB" dirty="0" smtClean="0"/>
              <a:t>Protocols (Classification)</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18836322"/>
              </p:ext>
            </p:extLst>
          </p:nvPr>
        </p:nvGraphicFramePr>
        <p:xfrm>
          <a:off x="5181601" y="1828800"/>
          <a:ext cx="3886200" cy="4160520"/>
        </p:xfrm>
        <a:graphic>
          <a:graphicData uri="http://schemas.openxmlformats.org/drawingml/2006/table">
            <a:tbl>
              <a:tblPr firstRow="1" firstCol="1" bandRow="1">
                <a:tableStyleId>{5C22544A-7EE6-4342-B048-85BDC9FD1C3A}</a:tableStyleId>
              </a:tblPr>
              <a:tblGrid>
                <a:gridCol w="1453060"/>
                <a:gridCol w="1453060"/>
                <a:gridCol w="980080"/>
              </a:tblGrid>
              <a:tr h="215663">
                <a:tc>
                  <a:txBody>
                    <a:bodyPr/>
                    <a:lstStyle/>
                    <a:p>
                      <a:pPr algn="just">
                        <a:lnSpc>
                          <a:spcPct val="115000"/>
                        </a:lnSpc>
                        <a:spcAft>
                          <a:spcPts val="0"/>
                        </a:spcAft>
                      </a:pPr>
                      <a:r>
                        <a:rPr lang="en-GB" sz="1100" dirty="0">
                          <a:effectLst/>
                        </a:rPr>
                        <a:t>SOA</a:t>
                      </a:r>
                      <a:endParaRPr lang="en-GB" sz="1100" dirty="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Web Services</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19050" marR="19050" marT="19050" marB="19050"/>
                </a:tc>
              </a:tr>
              <a:tr h="575812">
                <a:tc>
                  <a:txBody>
                    <a:bodyPr/>
                    <a:lstStyle/>
                    <a:p>
                      <a:pPr algn="just">
                        <a:lnSpc>
                          <a:spcPct val="115000"/>
                        </a:lnSpc>
                        <a:spcAft>
                          <a:spcPts val="0"/>
                        </a:spcAft>
                      </a:pPr>
                      <a:r>
                        <a:rPr lang="en-GB" sz="1100">
                          <a:effectLst/>
                        </a:rPr>
                        <a:t>Web and Multimedia</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MMS (Media Player)</a:t>
                      </a:r>
                      <a:br>
                        <a:rPr lang="en-GB" sz="1100">
                          <a:effectLst/>
                        </a:rPr>
                      </a:br>
                      <a:r>
                        <a:rPr lang="en-GB" sz="1100">
                          <a:effectLst/>
                        </a:rPr>
                        <a:t>Web (Click and Script) </a:t>
                      </a:r>
                      <a:br>
                        <a:rPr lang="en-GB" sz="1100">
                          <a:effectLst/>
                        </a:rPr>
                      </a:br>
                      <a:r>
                        <a:rPr lang="en-GB" sz="1100">
                          <a:effectLst/>
                        </a:rPr>
                        <a:t>Web (HTTP/HTML) </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19050" marR="19050" marT="19050" marB="19050"/>
                </a:tc>
              </a:tr>
              <a:tr h="395738">
                <a:tc>
                  <a:txBody>
                    <a:bodyPr/>
                    <a:lstStyle/>
                    <a:p>
                      <a:pPr algn="just">
                        <a:lnSpc>
                          <a:spcPct val="115000"/>
                        </a:lnSpc>
                        <a:spcAft>
                          <a:spcPts val="0"/>
                        </a:spcAft>
                      </a:pPr>
                      <a:r>
                        <a:rPr lang="en-GB" sz="1100">
                          <a:effectLst/>
                        </a:rPr>
                        <a:t>Wireless</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MMS (Multimedia messaging service)</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19050" marR="19050" marT="19050" marB="19050"/>
                </a:tc>
              </a:tr>
              <a:tr h="395738">
                <a:tc>
                  <a:txBody>
                    <a:bodyPr/>
                    <a:lstStyle/>
                    <a:p>
                      <a:pPr algn="just">
                        <a:lnSpc>
                          <a:spcPct val="115000"/>
                        </a:lnSpc>
                        <a:spcAft>
                          <a:spcPts val="0"/>
                        </a:spcAft>
                      </a:pPr>
                      <a:r>
                        <a:rPr lang="en-GB" sz="1100">
                          <a:effectLst/>
                        </a:rPr>
                        <a:t>GUI Virtual Users</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HP Functional Testing (QuickTest Professional)</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19050" marR="19050" marT="19050" marB="19050"/>
                </a:tc>
              </a:tr>
              <a:tr h="395738">
                <a:tc>
                  <a:txBody>
                    <a:bodyPr/>
                    <a:lstStyle/>
                    <a:p>
                      <a:pPr algn="just">
                        <a:lnSpc>
                          <a:spcPct val="115000"/>
                        </a:lnSpc>
                        <a:spcAft>
                          <a:spcPts val="0"/>
                        </a:spcAft>
                      </a:pPr>
                      <a:r>
                        <a:rPr lang="en-GB" sz="1100">
                          <a:effectLst/>
                        </a:rPr>
                        <a:t>Java Record/Replay</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Java over HTTP</a:t>
                      </a:r>
                    </a:p>
                    <a:p>
                      <a:pPr>
                        <a:lnSpc>
                          <a:spcPct val="115000"/>
                        </a:lnSpc>
                        <a:spcAft>
                          <a:spcPts val="0"/>
                        </a:spcAft>
                      </a:pPr>
                      <a:r>
                        <a:rPr lang="en-GB" sz="1100">
                          <a:effectLst/>
                        </a:rPr>
                        <a:t>Java Record Replay</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19050" marR="19050" marT="19050" marB="19050"/>
                </a:tc>
              </a:tr>
              <a:tr h="395738">
                <a:tc>
                  <a:txBody>
                    <a:bodyPr/>
                    <a:lstStyle/>
                    <a:p>
                      <a:pPr algn="just">
                        <a:lnSpc>
                          <a:spcPct val="115000"/>
                        </a:lnSpc>
                        <a:spcAft>
                          <a:spcPts val="0"/>
                        </a:spcAft>
                      </a:pPr>
                      <a:r>
                        <a:rPr lang="en-GB" sz="1100" dirty="0">
                          <a:effectLst/>
                        </a:rPr>
                        <a:t>Remote Desktop</a:t>
                      </a:r>
                      <a:endParaRPr lang="en-GB" sz="1100" dirty="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Microsoft Remote Desktop (RDP)</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19050" marR="19050" marT="19050" marB="19050"/>
                </a:tc>
              </a:tr>
              <a:tr h="575812">
                <a:tc>
                  <a:txBody>
                    <a:bodyPr/>
                    <a:lstStyle/>
                    <a:p>
                      <a:pPr algn="just">
                        <a:lnSpc>
                          <a:spcPct val="115000"/>
                        </a:lnSpc>
                        <a:spcAft>
                          <a:spcPts val="0"/>
                        </a:spcAft>
                      </a:pPr>
                      <a:r>
                        <a:rPr lang="en-GB" sz="1100">
                          <a:effectLst/>
                        </a:rPr>
                        <a:t>SAP</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SAP-Web </a:t>
                      </a:r>
                      <a:br>
                        <a:rPr lang="en-GB" sz="1100">
                          <a:effectLst/>
                        </a:rPr>
                      </a:br>
                      <a:r>
                        <a:rPr lang="en-GB" sz="1100">
                          <a:effectLst/>
                        </a:rPr>
                        <a:t>SAP Click and Script </a:t>
                      </a:r>
                      <a:br>
                        <a:rPr lang="en-GB" sz="1100">
                          <a:effectLst/>
                        </a:rPr>
                      </a:br>
                      <a:r>
                        <a:rPr lang="en-GB" sz="1100">
                          <a:effectLst/>
                        </a:rPr>
                        <a:t>SAP GUI</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 </a:t>
                      </a:r>
                      <a:endParaRPr lang="en-GB" sz="1100">
                        <a:effectLst/>
                        <a:latin typeface="Calibri"/>
                        <a:ea typeface="Calibri"/>
                        <a:cs typeface="Times New Roman"/>
                      </a:endParaRPr>
                    </a:p>
                  </a:txBody>
                  <a:tcPr marL="19050" marR="19050" marT="19050" marB="19050"/>
                </a:tc>
              </a:tr>
              <a:tr h="935962">
                <a:tc>
                  <a:txBody>
                    <a:bodyPr/>
                    <a:lstStyle/>
                    <a:p>
                      <a:pPr algn="just">
                        <a:lnSpc>
                          <a:spcPct val="115000"/>
                        </a:lnSpc>
                        <a:spcAft>
                          <a:spcPts val="0"/>
                        </a:spcAft>
                      </a:pPr>
                      <a:r>
                        <a:rPr lang="en-GB" sz="1100" dirty="0">
                          <a:effectLst/>
                        </a:rPr>
                        <a:t>Templates</a:t>
                      </a:r>
                      <a:endParaRPr lang="en-GB" sz="1100" dirty="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a:effectLst/>
                        </a:rPr>
                        <a:t>EJB</a:t>
                      </a:r>
                      <a:br>
                        <a:rPr lang="en-GB" sz="1100">
                          <a:effectLst/>
                        </a:rPr>
                      </a:br>
                      <a:r>
                        <a:rPr lang="en-GB" sz="1100">
                          <a:effectLst/>
                        </a:rPr>
                        <a:t>C Vuser</a:t>
                      </a:r>
                      <a:br>
                        <a:rPr lang="en-GB" sz="1100">
                          <a:effectLst/>
                        </a:rPr>
                      </a:br>
                      <a:r>
                        <a:rPr lang="en-GB" sz="1100">
                          <a:effectLst/>
                        </a:rPr>
                        <a:t>Java Vuser</a:t>
                      </a:r>
                      <a:br>
                        <a:rPr lang="en-GB" sz="1100">
                          <a:effectLst/>
                        </a:rPr>
                      </a:br>
                      <a:r>
                        <a:rPr lang="en-GB" sz="1100">
                          <a:effectLst/>
                        </a:rPr>
                        <a:t>Javascript Vuser</a:t>
                      </a:r>
                      <a:br>
                        <a:rPr lang="en-GB" sz="1100">
                          <a:effectLst/>
                        </a:rPr>
                      </a:br>
                      <a:r>
                        <a:rPr lang="en-GB" sz="1100">
                          <a:effectLst/>
                        </a:rPr>
                        <a:t>VBScript Vuser</a:t>
                      </a:r>
                      <a:endParaRPr lang="en-GB" sz="1100">
                        <a:effectLst/>
                        <a:latin typeface="Calibri"/>
                        <a:ea typeface="Calibri"/>
                        <a:cs typeface="Times New Roman"/>
                      </a:endParaRPr>
                    </a:p>
                  </a:txBody>
                  <a:tcPr marL="19050" marR="19050" marT="19050" marB="19050" anchor="ctr"/>
                </a:tc>
                <a:tc>
                  <a:txBody>
                    <a:bodyPr/>
                    <a:lstStyle/>
                    <a:p>
                      <a:pPr>
                        <a:lnSpc>
                          <a:spcPct val="115000"/>
                        </a:lnSpc>
                        <a:spcAft>
                          <a:spcPts val="0"/>
                        </a:spcAft>
                      </a:pPr>
                      <a:r>
                        <a:rPr lang="en-GB" sz="1100" dirty="0">
                          <a:effectLst/>
                        </a:rPr>
                        <a:t> </a:t>
                      </a:r>
                      <a:endParaRPr lang="en-GB" sz="1100" dirty="0">
                        <a:effectLst/>
                        <a:latin typeface="Calibri"/>
                        <a:ea typeface="Calibri"/>
                        <a:cs typeface="Times New Roman"/>
                      </a:endParaRPr>
                    </a:p>
                  </a:txBody>
                  <a:tcPr marL="19050" marR="19050" marT="19050" marB="19050"/>
                </a:tc>
              </a:tr>
            </a:tbl>
          </a:graphicData>
        </a:graphic>
      </p:graphicFrame>
      <p:graphicFrame>
        <p:nvGraphicFramePr>
          <p:cNvPr id="7" name="Content Placeholder 7"/>
          <p:cNvGraphicFramePr>
            <a:graphicFrameLocks/>
          </p:cNvGraphicFramePr>
          <p:nvPr>
            <p:extLst>
              <p:ext uri="{D42A27DB-BD31-4B8C-83A1-F6EECF244321}">
                <p14:modId xmlns:p14="http://schemas.microsoft.com/office/powerpoint/2010/main" val="2892281946"/>
              </p:ext>
            </p:extLst>
          </p:nvPr>
        </p:nvGraphicFramePr>
        <p:xfrm>
          <a:off x="457200" y="1600200"/>
          <a:ext cx="4724400" cy="4953000"/>
        </p:xfrm>
        <a:graphic>
          <a:graphicData uri="http://schemas.openxmlformats.org/drawingml/2006/table">
            <a:tbl>
              <a:tblPr firstRow="1" firstCol="1" bandRow="1">
                <a:tableStyleId>{5C22544A-7EE6-4342-B048-85BDC9FD1C3A}</a:tableStyleId>
              </a:tblPr>
              <a:tblGrid>
                <a:gridCol w="1766465"/>
                <a:gridCol w="1766465"/>
                <a:gridCol w="1191470"/>
              </a:tblGrid>
              <a:tr h="198838">
                <a:tc>
                  <a:txBody>
                    <a:bodyPr/>
                    <a:lstStyle/>
                    <a:p>
                      <a:pPr algn="just">
                        <a:lnSpc>
                          <a:spcPct val="115000"/>
                        </a:lnSpc>
                        <a:spcAft>
                          <a:spcPts val="0"/>
                        </a:spcAft>
                      </a:pPr>
                      <a:r>
                        <a:rPr lang="en-GB" sz="900" dirty="0">
                          <a:effectLst/>
                        </a:rPr>
                        <a:t>Technology</a:t>
                      </a:r>
                      <a:endParaRPr lang="en-GB" sz="900" dirty="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Protocols</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Documents</a:t>
                      </a:r>
                      <a:endParaRPr lang="en-GB" sz="900">
                        <a:effectLst/>
                        <a:latin typeface="Calibri"/>
                        <a:ea typeface="Calibri"/>
                        <a:cs typeface="Times New Roman"/>
                      </a:endParaRPr>
                    </a:p>
                  </a:txBody>
                  <a:tcPr marL="15273" marR="15273" marT="15273" marB="15273"/>
                </a:tc>
              </a:tr>
              <a:tr h="198838">
                <a:tc>
                  <a:txBody>
                    <a:bodyPr/>
                    <a:lstStyle/>
                    <a:p>
                      <a:pPr algn="just">
                        <a:lnSpc>
                          <a:spcPct val="115000"/>
                        </a:lnSpc>
                        <a:spcAft>
                          <a:spcPts val="0"/>
                        </a:spcAft>
                      </a:pPr>
                      <a:r>
                        <a:rPr lang="en-GB" sz="900">
                          <a:effectLst/>
                        </a:rPr>
                        <a:t>.NET</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.NET</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15273" marR="15273" marT="15273" marB="15273"/>
                </a:tc>
              </a:tr>
              <a:tr h="364865">
                <a:tc>
                  <a:txBody>
                    <a:bodyPr/>
                    <a:lstStyle/>
                    <a:p>
                      <a:pPr algn="just">
                        <a:lnSpc>
                          <a:spcPct val="115000"/>
                        </a:lnSpc>
                        <a:spcAft>
                          <a:spcPts val="0"/>
                        </a:spcAft>
                      </a:pPr>
                      <a:r>
                        <a:rPr lang="en-GB" sz="900">
                          <a:effectLst/>
                        </a:rPr>
                        <a:t>Database</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Oracle (2-Tier) </a:t>
                      </a:r>
                      <a:br>
                        <a:rPr lang="en-GB" sz="900">
                          <a:effectLst/>
                        </a:rPr>
                      </a:br>
                      <a:r>
                        <a:rPr lang="en-GB" sz="900">
                          <a:effectLst/>
                        </a:rPr>
                        <a:t>ODBC</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15273" marR="15273" marT="15273" marB="15273"/>
                </a:tc>
              </a:tr>
              <a:tr h="198838">
                <a:tc>
                  <a:txBody>
                    <a:bodyPr/>
                    <a:lstStyle/>
                    <a:p>
                      <a:pPr algn="just">
                        <a:lnSpc>
                          <a:spcPct val="115000"/>
                        </a:lnSpc>
                        <a:spcAft>
                          <a:spcPts val="0"/>
                        </a:spcAft>
                      </a:pPr>
                      <a:r>
                        <a:rPr lang="en-GB" sz="900">
                          <a:effectLst/>
                        </a:rPr>
                        <a:t>DCOM</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COM/DCOM</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15273" marR="15273" marT="15273" marB="15273"/>
                </a:tc>
              </a:tr>
              <a:tr h="1717232">
                <a:tc>
                  <a:txBody>
                    <a:bodyPr/>
                    <a:lstStyle/>
                    <a:p>
                      <a:pPr algn="just">
                        <a:lnSpc>
                          <a:spcPct val="115000"/>
                        </a:lnSpc>
                        <a:spcAft>
                          <a:spcPts val="0"/>
                        </a:spcAft>
                      </a:pPr>
                      <a:r>
                        <a:rPr lang="en-GB" sz="900">
                          <a:effectLst/>
                        </a:rPr>
                        <a:t>Network</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Domain Name Resolution (DNS) </a:t>
                      </a:r>
                      <a:br>
                        <a:rPr lang="en-GB" sz="900">
                          <a:effectLst/>
                        </a:rPr>
                      </a:br>
                      <a:r>
                        <a:rPr lang="en-GB" sz="900">
                          <a:effectLst/>
                        </a:rPr>
                        <a:t>LDAP</a:t>
                      </a:r>
                      <a:br>
                        <a:rPr lang="en-GB" sz="900">
                          <a:effectLst/>
                        </a:rPr>
                      </a:br>
                      <a:r>
                        <a:rPr lang="en-GB" sz="900">
                          <a:effectLst/>
                        </a:rPr>
                        <a:t>FTP</a:t>
                      </a:r>
                      <a:br>
                        <a:rPr lang="en-GB" sz="900">
                          <a:effectLst/>
                        </a:rPr>
                      </a:br>
                      <a:r>
                        <a:rPr lang="en-GB" sz="900">
                          <a:effectLst/>
                        </a:rPr>
                        <a:t>IMAP</a:t>
                      </a:r>
                      <a:br>
                        <a:rPr lang="en-GB" sz="900">
                          <a:effectLst/>
                        </a:rPr>
                      </a:br>
                      <a:r>
                        <a:rPr lang="en-GB" sz="900">
                          <a:effectLst/>
                        </a:rPr>
                        <a:t>MAPI</a:t>
                      </a:r>
                      <a:br>
                        <a:rPr lang="en-GB" sz="900">
                          <a:effectLst/>
                        </a:rPr>
                      </a:br>
                      <a:r>
                        <a:rPr lang="en-GB" sz="900">
                          <a:effectLst/>
                        </a:rPr>
                        <a:t>Post Office Protocol (POP3) </a:t>
                      </a:r>
                      <a:br>
                        <a:rPr lang="en-GB" sz="900">
                          <a:effectLst/>
                        </a:rPr>
                      </a:br>
                      <a:r>
                        <a:rPr lang="en-GB" sz="900">
                          <a:effectLst/>
                        </a:rPr>
                        <a:t>Simple Mail Transfer Protocol (SMTP) </a:t>
                      </a:r>
                      <a:br>
                        <a:rPr lang="en-GB" sz="900">
                          <a:effectLst/>
                        </a:rPr>
                      </a:br>
                      <a:r>
                        <a:rPr lang="en-GB" sz="900">
                          <a:effectLst/>
                        </a:rPr>
                        <a:t>Tuxedo </a:t>
                      </a:r>
                      <a:br>
                        <a:rPr lang="en-GB" sz="900">
                          <a:effectLst/>
                        </a:rPr>
                      </a:br>
                      <a:r>
                        <a:rPr lang="en-GB" sz="900">
                          <a:effectLst/>
                        </a:rPr>
                        <a:t>Windows Sockets</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15273" marR="15273" marT="15273" marB="15273"/>
                </a:tc>
              </a:tr>
              <a:tr h="1208919">
                <a:tc>
                  <a:txBody>
                    <a:bodyPr/>
                    <a:lstStyle/>
                    <a:p>
                      <a:pPr algn="just">
                        <a:lnSpc>
                          <a:spcPct val="115000"/>
                        </a:lnSpc>
                        <a:spcAft>
                          <a:spcPts val="0"/>
                        </a:spcAft>
                      </a:pPr>
                      <a:r>
                        <a:rPr lang="en-GB" sz="900">
                          <a:effectLst/>
                        </a:rPr>
                        <a:t>Oracle E-Business</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Oracle NCA </a:t>
                      </a:r>
                      <a:br>
                        <a:rPr lang="en-GB" sz="900">
                          <a:effectLst/>
                        </a:rPr>
                      </a:br>
                      <a:r>
                        <a:rPr lang="en-GB" sz="900">
                          <a:effectLst/>
                        </a:rPr>
                        <a:t>Oracle Web Applications 11i (Click and Script) </a:t>
                      </a:r>
                      <a:br>
                        <a:rPr lang="en-GB" sz="900">
                          <a:effectLst/>
                        </a:rPr>
                      </a:br>
                      <a:r>
                        <a:rPr lang="en-GB" sz="900">
                          <a:effectLst/>
                        </a:rPr>
                        <a:t>PeopleSoft-Tuxedo</a:t>
                      </a:r>
                    </a:p>
                    <a:p>
                      <a:pPr>
                        <a:lnSpc>
                          <a:spcPct val="115000"/>
                        </a:lnSpc>
                        <a:spcAft>
                          <a:spcPts val="0"/>
                        </a:spcAft>
                      </a:pPr>
                      <a:r>
                        <a:rPr lang="en-GB" sz="900">
                          <a:effectLst/>
                        </a:rPr>
                        <a:t>PeopleSoft Enterprise (Click and Script) </a:t>
                      </a:r>
                      <a:br>
                        <a:rPr lang="en-GB" sz="900">
                          <a:effectLst/>
                        </a:rPr>
                      </a:br>
                      <a:r>
                        <a:rPr lang="en-GB" sz="900">
                          <a:effectLst/>
                        </a:rPr>
                        <a:t>Siebel-Web </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15273" marR="15273" marT="15273" marB="15273"/>
                </a:tc>
              </a:tr>
              <a:tr h="364865">
                <a:tc>
                  <a:txBody>
                    <a:bodyPr/>
                    <a:lstStyle/>
                    <a:p>
                      <a:pPr algn="just">
                        <a:lnSpc>
                          <a:spcPct val="115000"/>
                        </a:lnSpc>
                        <a:spcAft>
                          <a:spcPts val="0"/>
                        </a:spcAft>
                      </a:pPr>
                      <a:r>
                        <a:rPr lang="en-GB" sz="900">
                          <a:effectLst/>
                        </a:rPr>
                        <a:t>Remote Access</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Citrix ICA</a:t>
                      </a:r>
                    </a:p>
                    <a:p>
                      <a:pPr>
                        <a:lnSpc>
                          <a:spcPct val="115000"/>
                        </a:lnSpc>
                        <a:spcAft>
                          <a:spcPts val="0"/>
                        </a:spcAft>
                      </a:pPr>
                      <a:r>
                        <a:rPr lang="en-GB" sz="900">
                          <a:effectLst/>
                        </a:rPr>
                        <a:t>RTE (Remote Terminal Emulator)</a:t>
                      </a:r>
                      <a:endParaRPr lang="en-GB" sz="90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a:effectLst/>
                        </a:rPr>
                        <a:t> </a:t>
                      </a:r>
                      <a:endParaRPr lang="en-GB" sz="900">
                        <a:effectLst/>
                        <a:latin typeface="Calibri"/>
                        <a:ea typeface="Calibri"/>
                        <a:cs typeface="Times New Roman"/>
                      </a:endParaRPr>
                    </a:p>
                  </a:txBody>
                  <a:tcPr marL="15273" marR="15273" marT="15273" marB="15273"/>
                </a:tc>
              </a:tr>
              <a:tr h="700605">
                <a:tc>
                  <a:txBody>
                    <a:bodyPr/>
                    <a:lstStyle/>
                    <a:p>
                      <a:pPr algn="just">
                        <a:lnSpc>
                          <a:spcPct val="115000"/>
                        </a:lnSpc>
                        <a:spcAft>
                          <a:spcPts val="0"/>
                        </a:spcAft>
                      </a:pPr>
                      <a:r>
                        <a:rPr lang="en-GB" sz="900" dirty="0">
                          <a:effectLst/>
                        </a:rPr>
                        <a:t>Rich Internet Applications</a:t>
                      </a:r>
                      <a:endParaRPr lang="en-GB" sz="900" dirty="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dirty="0">
                          <a:effectLst/>
                        </a:rPr>
                        <a:t>Flex  (for Adobe® Flash)</a:t>
                      </a:r>
                      <a:br>
                        <a:rPr lang="en-GB" sz="900" dirty="0">
                          <a:effectLst/>
                        </a:rPr>
                      </a:br>
                      <a:r>
                        <a:rPr lang="en-GB" sz="900" dirty="0">
                          <a:effectLst/>
                        </a:rPr>
                        <a:t>AJAX Click and Script</a:t>
                      </a:r>
                      <a:br>
                        <a:rPr lang="en-GB" sz="900" dirty="0">
                          <a:effectLst/>
                        </a:rPr>
                      </a:br>
                      <a:r>
                        <a:rPr lang="en-GB" sz="900" dirty="0">
                          <a:effectLst/>
                        </a:rPr>
                        <a:t>AJAX </a:t>
                      </a:r>
                      <a:r>
                        <a:rPr lang="en-GB" sz="900" dirty="0" err="1">
                          <a:effectLst/>
                        </a:rPr>
                        <a:t>TruClient</a:t>
                      </a:r>
                      <a:r>
                        <a:rPr lang="en-GB" sz="900" dirty="0">
                          <a:effectLst/>
                        </a:rPr>
                        <a:t> </a:t>
                      </a:r>
                      <a:br>
                        <a:rPr lang="en-GB" sz="900" dirty="0">
                          <a:effectLst/>
                        </a:rPr>
                      </a:br>
                      <a:r>
                        <a:rPr lang="en-GB" sz="900" dirty="0">
                          <a:effectLst/>
                        </a:rPr>
                        <a:t>Silverlight</a:t>
                      </a:r>
                      <a:endParaRPr lang="en-GB" sz="900" dirty="0">
                        <a:effectLst/>
                        <a:latin typeface="Calibri"/>
                        <a:ea typeface="Calibri"/>
                        <a:cs typeface="Times New Roman"/>
                      </a:endParaRPr>
                    </a:p>
                  </a:txBody>
                  <a:tcPr marL="15273" marR="15273" marT="15273" marB="15273" anchor="ctr"/>
                </a:tc>
                <a:tc>
                  <a:txBody>
                    <a:bodyPr/>
                    <a:lstStyle/>
                    <a:p>
                      <a:pPr>
                        <a:lnSpc>
                          <a:spcPct val="115000"/>
                        </a:lnSpc>
                        <a:spcAft>
                          <a:spcPts val="0"/>
                        </a:spcAft>
                      </a:pPr>
                      <a:r>
                        <a:rPr lang="en-GB" sz="900" dirty="0">
                          <a:effectLst/>
                        </a:rPr>
                        <a:t> </a:t>
                      </a:r>
                      <a:endParaRPr lang="en-GB" sz="900" dirty="0">
                        <a:effectLst/>
                        <a:latin typeface="Calibri"/>
                        <a:ea typeface="Calibri"/>
                        <a:cs typeface="Times New Roman"/>
                      </a:endParaRPr>
                    </a:p>
                  </a:txBody>
                  <a:tcPr marL="15273" marR="15273" marT="15273" marB="15273"/>
                </a:tc>
              </a:tr>
            </a:tbl>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736301382"/>
              </p:ext>
            </p:extLst>
          </p:nvPr>
        </p:nvGraphicFramePr>
        <p:xfrm>
          <a:off x="3352800" y="6096000"/>
          <a:ext cx="152400" cy="152400"/>
        </p:xfrm>
        <a:graphic>
          <a:graphicData uri="http://schemas.openxmlformats.org/presentationml/2006/ole">
            <mc:AlternateContent xmlns:mc="http://schemas.openxmlformats.org/markup-compatibility/2006">
              <mc:Choice xmlns:v="urn:schemas-microsoft-com:vml" Requires="v">
                <p:oleObj spid="_x0000_s1046" name="Document" showAsIcon="1" r:id="rId3" imgW="914400" imgH="714240" progId="Word.Document.12">
                  <p:embed/>
                </p:oleObj>
              </mc:Choice>
              <mc:Fallback>
                <p:oleObj name="Document" showAsIcon="1" r:id="rId3" imgW="914400" imgH="714240" progId="Word.Document.12">
                  <p:embed/>
                  <p:pic>
                    <p:nvPicPr>
                      <p:cNvPr id="0" name=""/>
                      <p:cNvPicPr/>
                      <p:nvPr/>
                    </p:nvPicPr>
                    <p:blipFill>
                      <a:blip r:embed="rId4"/>
                      <a:stretch>
                        <a:fillRect/>
                      </a:stretch>
                    </p:blipFill>
                    <p:spPr>
                      <a:xfrm>
                        <a:off x="3352800" y="6096000"/>
                        <a:ext cx="152400" cy="1524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44638183"/>
              </p:ext>
            </p:extLst>
          </p:nvPr>
        </p:nvGraphicFramePr>
        <p:xfrm>
          <a:off x="3124200" y="6248400"/>
          <a:ext cx="195072" cy="152400"/>
        </p:xfrm>
        <a:graphic>
          <a:graphicData uri="http://schemas.openxmlformats.org/presentationml/2006/ole">
            <mc:AlternateContent xmlns:mc="http://schemas.openxmlformats.org/markup-compatibility/2006">
              <mc:Choice xmlns:v="urn:schemas-microsoft-com:vml" Requires="v">
                <p:oleObj spid="_x0000_s1047" name="Document" showAsIcon="1" r:id="rId5" imgW="914400" imgH="714240" progId="Word.Document.12">
                  <p:embed/>
                </p:oleObj>
              </mc:Choice>
              <mc:Fallback>
                <p:oleObj name="Document" showAsIcon="1" r:id="rId5" imgW="914400" imgH="714240" progId="Word.Document.12">
                  <p:embed/>
                  <p:pic>
                    <p:nvPicPr>
                      <p:cNvPr id="0" name=""/>
                      <p:cNvPicPr/>
                      <p:nvPr/>
                    </p:nvPicPr>
                    <p:blipFill>
                      <a:blip r:embed="rId6"/>
                      <a:stretch>
                        <a:fillRect/>
                      </a:stretch>
                    </p:blipFill>
                    <p:spPr>
                      <a:xfrm>
                        <a:off x="3124200" y="6248400"/>
                        <a:ext cx="195072" cy="1524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338478463"/>
              </p:ext>
            </p:extLst>
          </p:nvPr>
        </p:nvGraphicFramePr>
        <p:xfrm>
          <a:off x="2883407" y="5510212"/>
          <a:ext cx="164593" cy="128588"/>
        </p:xfrm>
        <a:graphic>
          <a:graphicData uri="http://schemas.openxmlformats.org/presentationml/2006/ole">
            <mc:AlternateContent xmlns:mc="http://schemas.openxmlformats.org/markup-compatibility/2006">
              <mc:Choice xmlns:v="urn:schemas-microsoft-com:vml" Requires="v">
                <p:oleObj spid="_x0000_s1048" name="Document" showAsIcon="1" r:id="rId7" imgW="914400" imgH="714240" progId="Word.Document.12">
                  <p:embed/>
                </p:oleObj>
              </mc:Choice>
              <mc:Fallback>
                <p:oleObj name="Document" showAsIcon="1" r:id="rId7" imgW="914400" imgH="714240" progId="Word.Document.12">
                  <p:embed/>
                  <p:pic>
                    <p:nvPicPr>
                      <p:cNvPr id="0" name=""/>
                      <p:cNvPicPr/>
                      <p:nvPr/>
                    </p:nvPicPr>
                    <p:blipFill>
                      <a:blip r:embed="rId8"/>
                      <a:stretch>
                        <a:fillRect/>
                      </a:stretch>
                    </p:blipFill>
                    <p:spPr>
                      <a:xfrm>
                        <a:off x="2883407" y="5510212"/>
                        <a:ext cx="164593" cy="128588"/>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52070563"/>
              </p:ext>
            </p:extLst>
          </p:nvPr>
        </p:nvGraphicFramePr>
        <p:xfrm>
          <a:off x="2938271" y="2386012"/>
          <a:ext cx="262129" cy="204788"/>
        </p:xfrm>
        <a:graphic>
          <a:graphicData uri="http://schemas.openxmlformats.org/presentationml/2006/ole">
            <mc:AlternateContent xmlns:mc="http://schemas.openxmlformats.org/markup-compatibility/2006">
              <mc:Choice xmlns:v="urn:schemas-microsoft-com:vml" Requires="v">
                <p:oleObj spid="_x0000_s1049" name="Document" showAsIcon="1" r:id="rId9" imgW="914400" imgH="714240" progId="Word.Document.12">
                  <p:embed/>
                </p:oleObj>
              </mc:Choice>
              <mc:Fallback>
                <p:oleObj name="Document" showAsIcon="1" r:id="rId9" imgW="914400" imgH="714240" progId="Word.Document.12">
                  <p:embed/>
                  <p:pic>
                    <p:nvPicPr>
                      <p:cNvPr id="0" name=""/>
                      <p:cNvPicPr/>
                      <p:nvPr/>
                    </p:nvPicPr>
                    <p:blipFill>
                      <a:blip r:embed="rId10"/>
                      <a:stretch>
                        <a:fillRect/>
                      </a:stretch>
                    </p:blipFill>
                    <p:spPr>
                      <a:xfrm>
                        <a:off x="2938271" y="2386012"/>
                        <a:ext cx="262129" cy="204788"/>
                      </a:xfrm>
                      <a:prstGeom prst="rect">
                        <a:avLst/>
                      </a:prstGeom>
                    </p:spPr>
                  </p:pic>
                </p:oleObj>
              </mc:Fallback>
            </mc:AlternateContent>
          </a:graphicData>
        </a:graphic>
      </p:graphicFrame>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98613712"/>
              </p:ext>
            </p:extLst>
          </p:nvPr>
        </p:nvGraphicFramePr>
        <p:xfrm>
          <a:off x="3429000" y="6248400"/>
          <a:ext cx="164593" cy="128588"/>
        </p:xfrm>
        <a:graphic>
          <a:graphicData uri="http://schemas.openxmlformats.org/presentationml/2006/ole">
            <mc:AlternateContent xmlns:mc="http://schemas.openxmlformats.org/markup-compatibility/2006">
              <mc:Choice xmlns:v="urn:schemas-microsoft-com:vml" Requires="v">
                <p:oleObj spid="_x0000_s1050" name="Presentation" showAsIcon="1" r:id="rId11" imgW="914400" imgH="714240" progId="PowerPoint.Show.8">
                  <p:embed/>
                </p:oleObj>
              </mc:Choice>
              <mc:Fallback>
                <p:oleObj name="Presentation" showAsIcon="1" r:id="rId11" imgW="914400" imgH="714240" progId="PowerPoint.Show.8">
                  <p:embed/>
                  <p:pic>
                    <p:nvPicPr>
                      <p:cNvPr id="0" name=""/>
                      <p:cNvPicPr/>
                      <p:nvPr/>
                    </p:nvPicPr>
                    <p:blipFill>
                      <a:blip r:embed="rId12"/>
                      <a:stretch>
                        <a:fillRect/>
                      </a:stretch>
                    </p:blipFill>
                    <p:spPr>
                      <a:xfrm>
                        <a:off x="3429000" y="6248400"/>
                        <a:ext cx="164593" cy="128588"/>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5778869"/>
              </p:ext>
            </p:extLst>
          </p:nvPr>
        </p:nvGraphicFramePr>
        <p:xfrm>
          <a:off x="3090671" y="2057400"/>
          <a:ext cx="262129" cy="204788"/>
        </p:xfrm>
        <a:graphic>
          <a:graphicData uri="http://schemas.openxmlformats.org/presentationml/2006/ole">
            <mc:AlternateContent xmlns:mc="http://schemas.openxmlformats.org/markup-compatibility/2006">
              <mc:Choice xmlns:v="urn:schemas-microsoft-com:vml" Requires="v">
                <p:oleObj spid="_x0000_s1051" name="Document" showAsIcon="1" r:id="rId13" imgW="914400" imgH="714240" progId="Word.Document.12">
                  <p:embed/>
                </p:oleObj>
              </mc:Choice>
              <mc:Fallback>
                <p:oleObj name="Document" showAsIcon="1" r:id="rId13" imgW="914400" imgH="714240" progId="Word.Document.12">
                  <p:embed/>
                  <p:pic>
                    <p:nvPicPr>
                      <p:cNvPr id="0" name=""/>
                      <p:cNvPicPr/>
                      <p:nvPr/>
                    </p:nvPicPr>
                    <p:blipFill>
                      <a:blip r:embed="rId14"/>
                      <a:stretch>
                        <a:fillRect/>
                      </a:stretch>
                    </p:blipFill>
                    <p:spPr>
                      <a:xfrm>
                        <a:off x="3090671" y="2057400"/>
                        <a:ext cx="262129" cy="204788"/>
                      </a:xfrm>
                      <a:prstGeom prst="rect">
                        <a:avLst/>
                      </a:prstGeom>
                    </p:spPr>
                  </p:pic>
                </p:oleObj>
              </mc:Fallback>
            </mc:AlternateContent>
          </a:graphicData>
        </a:graphic>
      </p:graphicFrame>
    </p:spTree>
    <p:extLst>
      <p:ext uri="{BB962C8B-B14F-4D97-AF65-F5344CB8AC3E}">
        <p14:creationId xmlns:p14="http://schemas.microsoft.com/office/powerpoint/2010/main" val="2064746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GB" dirty="0"/>
          </a:p>
        </p:txBody>
      </p:sp>
      <p:sp>
        <p:nvSpPr>
          <p:cNvPr id="3" name="Title 2"/>
          <p:cNvSpPr>
            <a:spLocks noGrp="1"/>
          </p:cNvSpPr>
          <p:nvPr>
            <p:ph type="title"/>
          </p:nvPr>
        </p:nvSpPr>
        <p:spPr/>
        <p:txBody>
          <a:bodyPr/>
          <a:lstStyle/>
          <a:p>
            <a:r>
              <a:rPr lang="en-US" dirty="0" smtClean="0"/>
              <a:t>Recording Scripts</a:t>
            </a:r>
            <a:endParaRPr lang="en-GB" dirty="0"/>
          </a:p>
        </p:txBody>
      </p:sp>
    </p:spTree>
    <p:extLst>
      <p:ext uri="{BB962C8B-B14F-4D97-AF65-F5344CB8AC3E}">
        <p14:creationId xmlns:p14="http://schemas.microsoft.com/office/powerpoint/2010/main" val="23205286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Providing Authentication </a:t>
            </a:r>
            <a:r>
              <a:rPr lang="en-GB" dirty="0" smtClean="0"/>
              <a:t>Information</a:t>
            </a: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998601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5990</TotalTime>
  <Words>6001</Words>
  <Application>Microsoft Office PowerPoint</Application>
  <PresentationFormat>On-screen Show (4:3)</PresentationFormat>
  <Paragraphs>461</Paragraphs>
  <Slides>47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0" baseType="lpstr">
      <vt:lpstr>Metro</vt:lpstr>
      <vt:lpstr>Microsoft Word Document</vt:lpstr>
      <vt:lpstr>Microsoft PowerPoint 97-2003 Presentation</vt:lpstr>
      <vt:lpstr>Virtual user generator (vugen)</vt:lpstr>
      <vt:lpstr>HOW IT WORKS</vt:lpstr>
      <vt:lpstr>LoadRunner Internal Architecture</vt:lpstr>
      <vt:lpstr>Driver process</vt:lpstr>
      <vt:lpstr>How to Run Vuser Script using Command</vt:lpstr>
      <vt:lpstr>Supported Protocols</vt:lpstr>
      <vt:lpstr>Supported Protocols (Classification)</vt:lpstr>
      <vt:lpstr>Recording Scripts</vt:lpstr>
      <vt:lpstr>Providing Authentication Information</vt:lpstr>
      <vt:lpstr>Recording via a Proxy</vt:lpstr>
      <vt:lpstr>Recording Options General &gt; Script &gt; Scripting Language and options</vt:lpstr>
      <vt:lpstr>Recording Options Recording Levels</vt:lpstr>
      <vt:lpstr>Recording Options Recording Levels – HTML based</vt:lpstr>
      <vt:lpstr>Recording Options HTTP Properties - Advanced</vt:lpstr>
      <vt:lpstr>Recording Options Port Mapping</vt:lpstr>
      <vt:lpstr>Synchronous Vs Asynchronous Communication </vt:lpstr>
      <vt:lpstr>Types of Asynchronous Communication</vt:lpstr>
      <vt:lpstr>How to Create an Asynchronous Vuser Script</vt:lpstr>
      <vt:lpstr>Correlating Asynchronous Vuser Scripts</vt:lpstr>
      <vt:lpstr>Callbacks : AsyncCallbacks.c extra file</vt:lpstr>
      <vt:lpstr>Async Scan Rules</vt:lpstr>
      <vt:lpstr>Directory Structure</vt:lpstr>
      <vt:lpstr>Directory Structure Different File Formats</vt:lpstr>
      <vt:lpstr>The Script Cleaning Up Files</vt:lpstr>
      <vt:lpstr>Enhancing Recorded Script</vt:lpstr>
      <vt:lpstr>Parameterization Parameter Types</vt:lpstr>
      <vt:lpstr>Parameterization When out of values</vt:lpstr>
      <vt:lpstr>Parameterization Data Assignment and Update Methods for File/Table/ XML Parameters</vt:lpstr>
      <vt:lpstr>Correlation</vt:lpstr>
      <vt:lpstr>Debugging Features</vt:lpstr>
      <vt:lpstr>Controlling Message Display</vt:lpstr>
      <vt:lpstr>Error Handling</vt:lpstr>
      <vt:lpstr>Run-Time Settings General : Run Logic</vt:lpstr>
      <vt:lpstr>Run-Time Settings General : Pacing</vt:lpstr>
      <vt:lpstr>Run-Time Settings General : Log</vt:lpstr>
      <vt:lpstr>Run-Time Settings General : Think Time</vt:lpstr>
      <vt:lpstr>Run-Time Settings General : Additional Attributes</vt:lpstr>
      <vt:lpstr>Run-Time Settings General : Miscellaneous</vt:lpstr>
      <vt:lpstr>Run-Time Settings Browser : Browser Emulation Node</vt:lpstr>
      <vt:lpstr>Run-Time Settings Internet Protocol : ContentCheck</vt:lpstr>
      <vt:lpstr>PowerPoint Presentation</vt:lpstr>
      <vt:lpstr>Run-Time Settings Internet Protocol : Preferences</vt:lpstr>
      <vt:lpstr>PowerPoint Presentation</vt:lpstr>
      <vt:lpstr>PowerPoint Presentation</vt:lpstr>
      <vt:lpstr>PowerPoint Presentation</vt:lpstr>
      <vt:lpstr>Run-Time Settings Internet Protocol : Download Filters</vt:lpstr>
      <vt:lpstr>C Programming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user generator (vugen)</dc:title>
  <dc:creator/>
  <cp:lastModifiedBy>Yadav, Varun, M&amp;IB</cp:lastModifiedBy>
  <cp:revision>310</cp:revision>
  <dcterms:created xsi:type="dcterms:W3CDTF">2006-08-16T00:00:00Z</dcterms:created>
  <dcterms:modified xsi:type="dcterms:W3CDTF">2015-07-08T10:45:56Z</dcterms:modified>
</cp:coreProperties>
</file>