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18" r:id="rId2"/>
  </p:sldMasterIdLst>
  <p:notesMasterIdLst>
    <p:notesMasterId r:id="rId40"/>
  </p:notesMasterIdLst>
  <p:sldIdLst>
    <p:sldId id="256" r:id="rId3"/>
    <p:sldId id="257" r:id="rId4"/>
    <p:sldId id="258" r:id="rId5"/>
    <p:sldId id="259" r:id="rId6"/>
    <p:sldId id="260" r:id="rId7"/>
    <p:sldId id="261" r:id="rId8"/>
    <p:sldId id="262" r:id="rId9"/>
    <p:sldId id="263" r:id="rId10"/>
    <p:sldId id="266" r:id="rId11"/>
    <p:sldId id="267" r:id="rId12"/>
    <p:sldId id="289" r:id="rId13"/>
    <p:sldId id="290" r:id="rId14"/>
    <p:sldId id="268" r:id="rId15"/>
    <p:sldId id="271" r:id="rId16"/>
    <p:sldId id="292" r:id="rId17"/>
    <p:sldId id="269" r:id="rId18"/>
    <p:sldId id="279" r:id="rId19"/>
    <p:sldId id="273" r:id="rId20"/>
    <p:sldId id="288" r:id="rId21"/>
    <p:sldId id="284" r:id="rId22"/>
    <p:sldId id="270" r:id="rId23"/>
    <p:sldId id="281" r:id="rId24"/>
    <p:sldId id="282" r:id="rId25"/>
    <p:sldId id="293" r:id="rId26"/>
    <p:sldId id="294" r:id="rId27"/>
    <p:sldId id="277" r:id="rId28"/>
    <p:sldId id="278" r:id="rId29"/>
    <p:sldId id="276" r:id="rId30"/>
    <p:sldId id="274" r:id="rId31"/>
    <p:sldId id="275" r:id="rId32"/>
    <p:sldId id="285" r:id="rId33"/>
    <p:sldId id="286" r:id="rId34"/>
    <p:sldId id="287" r:id="rId35"/>
    <p:sldId id="265" r:id="rId36"/>
    <p:sldId id="264" r:id="rId37"/>
    <p:sldId id="291" r:id="rId38"/>
    <p:sldId id="295" r:id="rId39"/>
  </p:sldIdLst>
  <p:sldSz cx="9906000" cy="6858000" type="A4"/>
  <p:notesSz cx="6797675" cy="9928225"/>
  <p:defaultTextStyle>
    <a:defPPr>
      <a:defRPr lang="en-GB"/>
    </a:defPPr>
    <a:lvl1pPr algn="ctr" rtl="0" fontAlgn="base">
      <a:spcBef>
        <a:spcPct val="0"/>
      </a:spcBef>
      <a:spcAft>
        <a:spcPct val="0"/>
      </a:spcAft>
      <a:defRPr sz="1000" b="1" kern="1200">
        <a:solidFill>
          <a:schemeClr val="bg1"/>
        </a:solidFill>
        <a:latin typeface="Arial" charset="0"/>
        <a:ea typeface="+mn-ea"/>
        <a:cs typeface="Arial" charset="0"/>
      </a:defRPr>
    </a:lvl1pPr>
    <a:lvl2pPr marL="457171" algn="ctr" rtl="0" fontAlgn="base">
      <a:spcBef>
        <a:spcPct val="0"/>
      </a:spcBef>
      <a:spcAft>
        <a:spcPct val="0"/>
      </a:spcAft>
      <a:defRPr sz="1000" b="1" kern="1200">
        <a:solidFill>
          <a:schemeClr val="bg1"/>
        </a:solidFill>
        <a:latin typeface="Arial" charset="0"/>
        <a:ea typeface="+mn-ea"/>
        <a:cs typeface="Arial" charset="0"/>
      </a:defRPr>
    </a:lvl2pPr>
    <a:lvl3pPr marL="914342" algn="ctr" rtl="0" fontAlgn="base">
      <a:spcBef>
        <a:spcPct val="0"/>
      </a:spcBef>
      <a:spcAft>
        <a:spcPct val="0"/>
      </a:spcAft>
      <a:defRPr sz="1000" b="1" kern="1200">
        <a:solidFill>
          <a:schemeClr val="bg1"/>
        </a:solidFill>
        <a:latin typeface="Arial" charset="0"/>
        <a:ea typeface="+mn-ea"/>
        <a:cs typeface="Arial" charset="0"/>
      </a:defRPr>
    </a:lvl3pPr>
    <a:lvl4pPr marL="1371513" algn="ctr" rtl="0" fontAlgn="base">
      <a:spcBef>
        <a:spcPct val="0"/>
      </a:spcBef>
      <a:spcAft>
        <a:spcPct val="0"/>
      </a:spcAft>
      <a:defRPr sz="1000" b="1" kern="1200">
        <a:solidFill>
          <a:schemeClr val="bg1"/>
        </a:solidFill>
        <a:latin typeface="Arial" charset="0"/>
        <a:ea typeface="+mn-ea"/>
        <a:cs typeface="Arial" charset="0"/>
      </a:defRPr>
    </a:lvl4pPr>
    <a:lvl5pPr marL="1828684" algn="ctr" rtl="0" fontAlgn="base">
      <a:spcBef>
        <a:spcPct val="0"/>
      </a:spcBef>
      <a:spcAft>
        <a:spcPct val="0"/>
      </a:spcAft>
      <a:defRPr sz="1000" b="1" kern="1200">
        <a:solidFill>
          <a:schemeClr val="bg1"/>
        </a:solidFill>
        <a:latin typeface="Arial" charset="0"/>
        <a:ea typeface="+mn-ea"/>
        <a:cs typeface="Arial" charset="0"/>
      </a:defRPr>
    </a:lvl5pPr>
    <a:lvl6pPr marL="2285855" algn="l" defTabSz="914342" rtl="0" eaLnBrk="1" latinLnBrk="0" hangingPunct="1">
      <a:defRPr sz="1000" b="1" kern="1200">
        <a:solidFill>
          <a:schemeClr val="bg1"/>
        </a:solidFill>
        <a:latin typeface="Arial" charset="0"/>
        <a:ea typeface="+mn-ea"/>
        <a:cs typeface="Arial" charset="0"/>
      </a:defRPr>
    </a:lvl6pPr>
    <a:lvl7pPr marL="2743026" algn="l" defTabSz="914342" rtl="0" eaLnBrk="1" latinLnBrk="0" hangingPunct="1">
      <a:defRPr sz="1000" b="1" kern="1200">
        <a:solidFill>
          <a:schemeClr val="bg1"/>
        </a:solidFill>
        <a:latin typeface="Arial" charset="0"/>
        <a:ea typeface="+mn-ea"/>
        <a:cs typeface="Arial" charset="0"/>
      </a:defRPr>
    </a:lvl7pPr>
    <a:lvl8pPr marL="3200198" algn="l" defTabSz="914342" rtl="0" eaLnBrk="1" latinLnBrk="0" hangingPunct="1">
      <a:defRPr sz="1000" b="1" kern="1200">
        <a:solidFill>
          <a:schemeClr val="bg1"/>
        </a:solidFill>
        <a:latin typeface="Arial" charset="0"/>
        <a:ea typeface="+mn-ea"/>
        <a:cs typeface="Arial" charset="0"/>
      </a:defRPr>
    </a:lvl8pPr>
    <a:lvl9pPr marL="3657369" algn="l" defTabSz="914342" rtl="0" eaLnBrk="1" latinLnBrk="0" hangingPunct="1">
      <a:defRPr sz="1000" b="1"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9E7"/>
    <a:srgbClr val="A14AC9"/>
    <a:srgbClr val="FBBC53"/>
    <a:srgbClr val="EED143"/>
    <a:srgbClr val="F69359"/>
    <a:srgbClr val="D74046"/>
    <a:srgbClr val="BDC96B"/>
    <a:srgbClr val="6B9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6" autoAdjust="0"/>
    <p:restoredTop sz="94667" autoAdjust="0"/>
  </p:normalViewPr>
  <p:slideViewPr>
    <p:cSldViewPr snapToGrid="0">
      <p:cViewPr>
        <p:scale>
          <a:sx n="100" d="100"/>
          <a:sy n="100" d="100"/>
        </p:scale>
        <p:origin x="-324" y="-18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defRPr>
            </a:lvl1pPr>
          </a:lstStyle>
          <a:p>
            <a:pPr>
              <a:defRPr/>
            </a:pPr>
            <a:endParaRPr lang="en-GB"/>
          </a:p>
        </p:txBody>
      </p:sp>
      <p:sp>
        <p:nvSpPr>
          <p:cNvPr id="11161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defRPr>
            </a:lvl1pPr>
          </a:lstStyle>
          <a:p>
            <a:pPr>
              <a:defRPr/>
            </a:pPr>
            <a:fld id="{2AB16ED5-287E-46AC-9A55-5B7F90D52AD5}" type="datetimeFigureOut">
              <a:rPr lang="en-GB"/>
              <a:pPr>
                <a:defRPr/>
              </a:pPr>
              <a:t>05/06/2015</a:t>
            </a:fld>
            <a:endParaRPr lang="en-GB"/>
          </a:p>
        </p:txBody>
      </p:sp>
      <p:sp>
        <p:nvSpPr>
          <p:cNvPr id="23556"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162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defRPr>
            </a:lvl1pPr>
          </a:lstStyle>
          <a:p>
            <a:pPr>
              <a:defRPr/>
            </a:pPr>
            <a:endParaRPr lang="en-GB"/>
          </a:p>
        </p:txBody>
      </p:sp>
      <p:sp>
        <p:nvSpPr>
          <p:cNvPr id="111623"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defRPr>
            </a:lvl1pPr>
          </a:lstStyle>
          <a:p>
            <a:pPr>
              <a:defRPr/>
            </a:pPr>
            <a:fld id="{01FCAB68-AD93-40DE-A681-2A7C45AB10C5}" type="slidenum">
              <a:rPr lang="en-GB"/>
              <a:pPr>
                <a:defRPr/>
              </a:pPr>
              <a:t>‹#›</a:t>
            </a:fld>
            <a:endParaRPr lang="en-GB"/>
          </a:p>
        </p:txBody>
      </p:sp>
    </p:spTree>
    <p:extLst>
      <p:ext uri="{BB962C8B-B14F-4D97-AF65-F5344CB8AC3E}">
        <p14:creationId xmlns:p14="http://schemas.microsoft.com/office/powerpoint/2010/main" val="6271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71" algn="l" rtl="0" eaLnBrk="0" fontAlgn="base" hangingPunct="0">
      <a:spcBef>
        <a:spcPct val="30000"/>
      </a:spcBef>
      <a:spcAft>
        <a:spcPct val="0"/>
      </a:spcAft>
      <a:defRPr sz="1200" kern="1200">
        <a:solidFill>
          <a:schemeClr val="tx1"/>
        </a:solidFill>
        <a:latin typeface="Arial" charset="0"/>
        <a:ea typeface="+mn-ea"/>
        <a:cs typeface="+mn-cs"/>
      </a:defRPr>
    </a:lvl2pPr>
    <a:lvl3pPr marL="914342" algn="l" rtl="0" eaLnBrk="0" fontAlgn="base" hangingPunct="0">
      <a:spcBef>
        <a:spcPct val="30000"/>
      </a:spcBef>
      <a:spcAft>
        <a:spcPct val="0"/>
      </a:spcAft>
      <a:defRPr sz="1200" kern="1200">
        <a:solidFill>
          <a:schemeClr val="tx1"/>
        </a:solidFill>
        <a:latin typeface="Arial" charset="0"/>
        <a:ea typeface="+mn-ea"/>
        <a:cs typeface="+mn-cs"/>
      </a:defRPr>
    </a:lvl3pPr>
    <a:lvl4pPr marL="1371513" algn="l" rtl="0" eaLnBrk="0" fontAlgn="base" hangingPunct="0">
      <a:spcBef>
        <a:spcPct val="30000"/>
      </a:spcBef>
      <a:spcAft>
        <a:spcPct val="0"/>
      </a:spcAft>
      <a:defRPr sz="1200" kern="1200">
        <a:solidFill>
          <a:schemeClr val="tx1"/>
        </a:solidFill>
        <a:latin typeface="Arial" charset="0"/>
        <a:ea typeface="+mn-ea"/>
        <a:cs typeface="+mn-cs"/>
      </a:defRPr>
    </a:lvl4pPr>
    <a:lvl5pPr marL="1828684" algn="l" rtl="0" eaLnBrk="0" fontAlgn="base" hangingPunct="0">
      <a:spcBef>
        <a:spcPct val="30000"/>
      </a:spcBef>
      <a:spcAft>
        <a:spcPct val="0"/>
      </a:spcAft>
      <a:defRPr sz="1200" kern="1200">
        <a:solidFill>
          <a:schemeClr val="tx1"/>
        </a:solidFill>
        <a:latin typeface="Arial" charset="0"/>
        <a:ea typeface="+mn-ea"/>
        <a:cs typeface="+mn-cs"/>
      </a:defRPr>
    </a:lvl5pPr>
    <a:lvl6pPr marL="2285855" algn="l" defTabSz="914342" rtl="0" eaLnBrk="1" latinLnBrk="0" hangingPunct="1">
      <a:defRPr sz="1200" kern="1200">
        <a:solidFill>
          <a:schemeClr val="tx1"/>
        </a:solidFill>
        <a:latin typeface="+mn-lt"/>
        <a:ea typeface="+mn-ea"/>
        <a:cs typeface="+mn-cs"/>
      </a:defRPr>
    </a:lvl6pPr>
    <a:lvl7pPr marL="2743026" algn="l" defTabSz="914342" rtl="0" eaLnBrk="1" latinLnBrk="0" hangingPunct="1">
      <a:defRPr sz="1200" kern="1200">
        <a:solidFill>
          <a:schemeClr val="tx1"/>
        </a:solidFill>
        <a:latin typeface="+mn-lt"/>
        <a:ea typeface="+mn-ea"/>
        <a:cs typeface="+mn-cs"/>
      </a:defRPr>
    </a:lvl7pPr>
    <a:lvl8pPr marL="3200198" algn="l" defTabSz="914342" rtl="0" eaLnBrk="1" latinLnBrk="0" hangingPunct="1">
      <a:defRPr sz="1200" kern="1200">
        <a:solidFill>
          <a:schemeClr val="tx1"/>
        </a:solidFill>
        <a:latin typeface="+mn-lt"/>
        <a:ea typeface="+mn-ea"/>
        <a:cs typeface="+mn-cs"/>
      </a:defRPr>
    </a:lvl8pPr>
    <a:lvl9pPr marL="3657369" algn="l" defTabSz="9143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20848" name="Rectangle 16"/>
          <p:cNvSpPr>
            <a:spLocks noChangeArrowheads="1"/>
          </p:cNvSpPr>
          <p:nvPr/>
        </p:nvSpPr>
        <p:spPr bwMode="auto">
          <a:xfrm>
            <a:off x="7134225" y="260353"/>
            <a:ext cx="2205038" cy="288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nchor="ctr"/>
          <a:lstStyle/>
          <a:p>
            <a:endParaRPr lang="en-GB"/>
          </a:p>
        </p:txBody>
      </p:sp>
      <p:sp>
        <p:nvSpPr>
          <p:cNvPr id="120846" name="Rectangle 14"/>
          <p:cNvSpPr>
            <a:spLocks noChangeArrowheads="1"/>
          </p:cNvSpPr>
          <p:nvPr/>
        </p:nvSpPr>
        <p:spPr bwMode="auto">
          <a:xfrm>
            <a:off x="7874002" y="6073776"/>
            <a:ext cx="1819275" cy="635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nchor="ctr"/>
          <a:lstStyle/>
          <a:p>
            <a:endParaRPr lang="en-GB"/>
          </a:p>
        </p:txBody>
      </p:sp>
      <p:sp>
        <p:nvSpPr>
          <p:cNvPr id="120840" name="Rectangle 8"/>
          <p:cNvSpPr>
            <a:spLocks noGrp="1" noChangeArrowheads="1"/>
          </p:cNvSpPr>
          <p:nvPr>
            <p:ph type="ctrTitle" sz="quarter"/>
          </p:nvPr>
        </p:nvSpPr>
        <p:spPr>
          <a:xfrm>
            <a:off x="1092199" y="1431927"/>
            <a:ext cx="8040689" cy="11842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3100" smtClean="0"/>
            </a:lvl1pPr>
          </a:lstStyle>
          <a:p>
            <a:pPr lvl="0"/>
            <a:r>
              <a:rPr lang="en-US" altLang="en-US" noProof="0" smtClean="0"/>
              <a:t>Click to edit Master title style</a:t>
            </a:r>
            <a:endParaRPr lang="en-GB" altLang="en-US" noProof="0" smtClean="0"/>
          </a:p>
        </p:txBody>
      </p:sp>
      <p:sp>
        <p:nvSpPr>
          <p:cNvPr id="120844" name="Rectangle 12"/>
          <p:cNvSpPr>
            <a:spLocks noGrp="1" noChangeArrowheads="1"/>
          </p:cNvSpPr>
          <p:nvPr>
            <p:ph type="subTitle" sz="quarter" idx="1"/>
          </p:nvPr>
        </p:nvSpPr>
        <p:spPr>
          <a:xfrm>
            <a:off x="1084264" y="2719388"/>
            <a:ext cx="8048625" cy="812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500" smtClean="0">
                <a:solidFill>
                  <a:schemeClr val="accent1"/>
                </a:solidFill>
              </a:defRPr>
            </a:lvl1pPr>
          </a:lstStyle>
          <a:p>
            <a:pPr lvl="0"/>
            <a:r>
              <a:rPr lang="en-US" altLang="en-US" noProof="0" smtClean="0"/>
              <a:t>Click to edit Master subtitle style</a:t>
            </a:r>
            <a:endParaRPr lang="en-GB" altLang="en-US" noProof="0" smtClean="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578" y="-925"/>
            <a:ext cx="9908578"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3869531"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87682" y="1726738"/>
            <a:ext cx="6121908"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317498" y="2468304"/>
            <a:ext cx="7053072"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A28D856-5EFE-4CC6-8AFB-135CA3ADA5F7}"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B8AAFA-B53B-4B8D-A3D4-28C9379DCDA4}" type="slidenum">
              <a:rPr lang="en-GB" altLang="en-US" smtClean="0"/>
              <a:pPr/>
              <a:t>‹#›</a:t>
            </a:fld>
            <a:endParaRPr lang="en-GB"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1540" y="1097280"/>
            <a:ext cx="34671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1684" y="1097280"/>
            <a:ext cx="34671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28D856-5EFE-4CC6-8AFB-135CA3ADA5F7}" type="datetimeFigureOut">
              <a:rPr lang="en-GB" smtClean="0"/>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B8AAFA-B53B-4B8D-A3D4-28C9379DCDA4}" type="slidenum">
              <a:rPr lang="en-GB" altLang="en-US" smtClean="0"/>
              <a:pPr/>
              <a:t>‹#›</a:t>
            </a:fld>
            <a:endParaRPr lang="en-GB" alt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91540" y="1097280"/>
            <a:ext cx="34671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87413" y="1701848"/>
            <a:ext cx="34671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1684" y="1097280"/>
            <a:ext cx="34671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1684" y="1701848"/>
            <a:ext cx="34671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28D856-5EFE-4CC6-8AFB-135CA3ADA5F7}" type="datetimeFigureOut">
              <a:rPr lang="en-GB" smtClean="0"/>
              <a:t>05/06/2015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B8AAFA-B53B-4B8D-A3D4-28C9379DCDA4}" type="slidenum">
              <a:rPr lang="en-GB" altLang="en-US" smtClean="0"/>
              <a:pPr/>
              <a:t>‹#›</a:t>
            </a:fld>
            <a:endParaRPr lang="en-GB"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8D856-5EFE-4CC6-8AFB-135CA3ADA5F7}" type="datetimeFigureOut">
              <a:rPr lang="en-GB" smtClean="0"/>
              <a:t>05/06/2015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248F3B-1179-4E96-AFAE-8B40CB303DFD}" type="slidenum">
              <a:rPr lang="en-GB" altLang="en-US" smtClean="0"/>
              <a:pPr/>
              <a:t>‹#›</a:t>
            </a:fld>
            <a:endParaRPr lang="en-GB"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8D856-5EFE-4CC6-8AFB-135CA3ADA5F7}" type="datetimeFigureOut">
              <a:rPr lang="en-GB" smtClean="0"/>
              <a:t>05/06/2015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B8AAFA-B53B-4B8D-A3D4-28C9379DCDA4}" type="slidenum">
              <a:rPr lang="en-GB" altLang="en-US" smtClean="0"/>
              <a:pPr/>
              <a:t>‹#›</a:t>
            </a:fld>
            <a:endParaRPr lang="en-GB"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3869531"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755255" y="-755253"/>
            <a:ext cx="6858000" cy="836851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850341" y="1576104"/>
            <a:ext cx="564642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5145349" y="2618913"/>
            <a:ext cx="4125094"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406117" y="2253385"/>
            <a:ext cx="627765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A28D856-5EFE-4CC6-8AFB-135CA3ADA5F7}" type="datetimeFigureOut">
              <a:rPr lang="en-GB" smtClean="0"/>
              <a:t>05/06/2015</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9B8AAFA-B53B-4B8D-A3D4-28C9379DCDA4}" type="slidenum">
              <a:rPr lang="en-GB" altLang="en-US" smtClean="0"/>
              <a:pPr/>
              <a:t>‹#›</a:t>
            </a:fld>
            <a:endParaRPr lang="en-GB"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197894" y="0"/>
            <a:ext cx="7708106"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3869531"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3869531"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727130" y="1717501"/>
            <a:ext cx="59436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238770" y="2180529"/>
            <a:ext cx="6604590"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8D856-5EFE-4CC6-8AFB-135CA3ADA5F7}" type="datetimeFigureOut">
              <a:rPr lang="en-GB" smtClean="0"/>
              <a:t>05/06/2015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B8AAFA-B53B-4B8D-A3D4-28C9379DCDA4}" type="slidenum">
              <a:rPr lang="en-GB" altLang="en-US" smtClean="0"/>
              <a:pPr/>
              <a:t>‹#›</a:t>
            </a:fld>
            <a:endParaRPr lang="en-GB" alt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8D856-5EFE-4CC6-8AFB-135CA3ADA5F7}"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B8AAFA-B53B-4B8D-A3D4-28C9379DCDA4}" type="slidenum">
              <a:rPr lang="en-GB" altLang="en-US" smtClean="0"/>
              <a:pPr/>
              <a:t>‹#›</a:t>
            </a:fld>
            <a:endParaRPr lang="en-GB"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8D856-5EFE-4CC6-8AFB-135CA3ADA5F7}"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B8AAFA-B53B-4B8D-A3D4-28C9379DCDA4}" type="slidenum">
              <a:rPr lang="en-GB" altLang="en-US" smtClean="0"/>
              <a:pPr/>
              <a:t>‹#›</a:t>
            </a:fld>
            <a:endParaRPr lang="en-GB"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n-US" smtClean="0"/>
              <a:t>Click to edit Master subtitle style</a:t>
            </a:r>
            <a:endParaRPr lang="en-GB"/>
          </a:p>
        </p:txBody>
      </p:sp>
      <p:sp>
        <p:nvSpPr>
          <p:cNvPr id="4" name="Slide Number Placeholder 5"/>
          <p:cNvSpPr>
            <a:spLocks noGrp="1"/>
          </p:cNvSpPr>
          <p:nvPr>
            <p:ph type="sldNum" sz="quarter" idx="10"/>
          </p:nvPr>
        </p:nvSpPr>
        <p:spPr>
          <a:ln/>
        </p:spPr>
        <p:txBody>
          <a:bodyPr/>
          <a:lstStyle>
            <a:lvl1pPr>
              <a:defRPr/>
            </a:lvl1pPr>
          </a:lstStyle>
          <a:p>
            <a:fld id="{42E75DE8-2CD3-4278-9E5F-E6207121549F}" type="slidenum">
              <a:rPr lang="en-GB" altLang="en-US"/>
              <a:pPr/>
              <a:t>‹#›</a:t>
            </a:fld>
            <a:endParaRPr lang="en-GB" altLang="en-US"/>
          </a:p>
        </p:txBody>
      </p:sp>
    </p:spTree>
    <p:extLst>
      <p:ext uri="{BB962C8B-B14F-4D97-AF65-F5344CB8AC3E}">
        <p14:creationId xmlns:p14="http://schemas.microsoft.com/office/powerpoint/2010/main" val="202202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a:ln/>
        </p:spPr>
        <p:txBody>
          <a:bodyPr/>
          <a:lstStyle>
            <a:lvl1pPr>
              <a:defRPr/>
            </a:lvl1pPr>
          </a:lstStyle>
          <a:p>
            <a:fld id="{F5A03BB6-3747-4D12-81BF-F9BFAAECCB87}" type="slidenum">
              <a:rPr lang="en-GB" altLang="en-US"/>
              <a:pPr/>
              <a:t>‹#›</a:t>
            </a:fld>
            <a:endParaRPr lang="en-GB" altLang="en-US"/>
          </a:p>
        </p:txBody>
      </p:sp>
    </p:spTree>
    <p:extLst>
      <p:ext uri="{BB962C8B-B14F-4D97-AF65-F5344CB8AC3E}">
        <p14:creationId xmlns:p14="http://schemas.microsoft.com/office/powerpoint/2010/main" val="270426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2" indent="0">
              <a:buNone/>
              <a:defRPr sz="1600">
                <a:solidFill>
                  <a:schemeClr val="tx1">
                    <a:tint val="75000"/>
                  </a:schemeClr>
                </a:solidFill>
              </a:defRPr>
            </a:lvl3pPr>
            <a:lvl4pPr marL="1371513" indent="0">
              <a:buNone/>
              <a:defRPr sz="1400">
                <a:solidFill>
                  <a:schemeClr val="tx1">
                    <a:tint val="75000"/>
                  </a:schemeClr>
                </a:solidFill>
              </a:defRPr>
            </a:lvl4pPr>
            <a:lvl5pPr marL="1828684" indent="0">
              <a:buNone/>
              <a:defRPr sz="1400">
                <a:solidFill>
                  <a:schemeClr val="tx1">
                    <a:tint val="75000"/>
                  </a:schemeClr>
                </a:solidFill>
              </a:defRPr>
            </a:lvl5pPr>
            <a:lvl6pPr marL="2285855" indent="0">
              <a:buNone/>
              <a:defRPr sz="1400">
                <a:solidFill>
                  <a:schemeClr val="tx1">
                    <a:tint val="75000"/>
                  </a:schemeClr>
                </a:solidFill>
              </a:defRPr>
            </a:lvl6pPr>
            <a:lvl7pPr marL="2743026" indent="0">
              <a:buNone/>
              <a:defRPr sz="1400">
                <a:solidFill>
                  <a:schemeClr val="tx1">
                    <a:tint val="75000"/>
                  </a:schemeClr>
                </a:solidFill>
              </a:defRPr>
            </a:lvl7pPr>
            <a:lvl8pPr marL="3200198" indent="0">
              <a:buNone/>
              <a:defRPr sz="1400">
                <a:solidFill>
                  <a:schemeClr val="tx1">
                    <a:tint val="75000"/>
                  </a:schemeClr>
                </a:solidFill>
              </a:defRPr>
            </a:lvl8pPr>
            <a:lvl9pPr marL="3657369"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F9449086-FBFF-49F0-B888-D678596BBD69}" type="slidenum">
              <a:rPr lang="en-GB" altLang="en-US"/>
              <a:pPr/>
              <a:t>‹#›</a:t>
            </a:fld>
            <a:endParaRPr lang="en-GB" altLang="en-US"/>
          </a:p>
        </p:txBody>
      </p:sp>
    </p:spTree>
    <p:extLst>
      <p:ext uri="{BB962C8B-B14F-4D97-AF65-F5344CB8AC3E}">
        <p14:creationId xmlns:p14="http://schemas.microsoft.com/office/powerpoint/2010/main" val="7173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a:ln/>
        </p:spPr>
        <p:txBody>
          <a:bodyPr/>
          <a:lstStyle>
            <a:lvl1pPr>
              <a:defRPr/>
            </a:lvl1pPr>
          </a:lstStyle>
          <a:p>
            <a:fld id="{7A8C3598-43A2-4772-B03B-0E586267A944}" type="slidenum">
              <a:rPr lang="en-GB" altLang="en-US"/>
              <a:pPr/>
              <a:t>‹#›</a:t>
            </a:fld>
            <a:endParaRPr lang="en-GB" altLang="en-US"/>
          </a:p>
        </p:txBody>
      </p:sp>
    </p:spTree>
    <p:extLst>
      <p:ext uri="{BB962C8B-B14F-4D97-AF65-F5344CB8AC3E}">
        <p14:creationId xmlns:p14="http://schemas.microsoft.com/office/powerpoint/2010/main" val="260930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a:ln/>
        </p:spPr>
        <p:txBody>
          <a:bodyPr/>
          <a:lstStyle>
            <a:lvl1pPr>
              <a:defRPr/>
            </a:lvl1pPr>
          </a:lstStyle>
          <a:p>
            <a:fld id="{9CB416F9-6D26-4C0B-B190-EF20AF5CCA13}" type="slidenum">
              <a:rPr lang="en-GB" altLang="en-US"/>
              <a:pPr/>
              <a:t>‹#›</a:t>
            </a:fld>
            <a:endParaRPr lang="en-GB" altLang="en-US"/>
          </a:p>
        </p:txBody>
      </p:sp>
    </p:spTree>
    <p:extLst>
      <p:ext uri="{BB962C8B-B14F-4D97-AF65-F5344CB8AC3E}">
        <p14:creationId xmlns:p14="http://schemas.microsoft.com/office/powerpoint/2010/main" val="216593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a:ln/>
        </p:spPr>
        <p:txBody>
          <a:bodyPr/>
          <a:lstStyle>
            <a:lvl1pPr>
              <a:defRPr/>
            </a:lvl1pPr>
          </a:lstStyle>
          <a:p>
            <a:fld id="{53248F3B-1179-4E96-AFAE-8B40CB303DFD}" type="slidenum">
              <a:rPr lang="en-GB" altLang="en-US"/>
              <a:pPr/>
              <a:t>‹#›</a:t>
            </a:fld>
            <a:endParaRPr lang="en-GB" altLang="en-US"/>
          </a:p>
        </p:txBody>
      </p:sp>
    </p:spTree>
    <p:extLst>
      <p:ext uri="{BB962C8B-B14F-4D97-AF65-F5344CB8AC3E}">
        <p14:creationId xmlns:p14="http://schemas.microsoft.com/office/powerpoint/2010/main" val="204071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3869531"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578" y="-925"/>
            <a:ext cx="9908578"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85205" y="1730403"/>
            <a:ext cx="6119342"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313301" y="2470926"/>
            <a:ext cx="7053725"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F97DA2-E16D-42CE-BFA9-FB426B06A38F}"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BBCE1-8571-41AD-84D7-14F1968E42D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8D856-5EFE-4CC6-8AFB-135CA3ADA5F7}"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03BB6-3747-4D12-81BF-F9BFAAECCB87}" type="slidenum">
              <a:rPr lang="en-GB" altLang="en-US" smtClean="0"/>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Text Placeholder 2"/>
          <p:cNvSpPr>
            <a:spLocks noGrp="1"/>
          </p:cNvSpPr>
          <p:nvPr>
            <p:ph type="body" idx="1"/>
          </p:nvPr>
        </p:nvSpPr>
        <p:spPr bwMode="auto">
          <a:xfrm>
            <a:off x="349250" y="1431927"/>
            <a:ext cx="9209088"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First Level</a:t>
            </a:r>
          </a:p>
          <a:p>
            <a:pPr lvl="2"/>
            <a:r>
              <a:rPr lang="en-GB" altLang="en-US" smtClean="0"/>
              <a:t>Second Level</a:t>
            </a:r>
          </a:p>
          <a:p>
            <a:pPr lvl="3"/>
            <a:r>
              <a:rPr lang="en-GB" altLang="en-US" smtClean="0"/>
              <a:t>Third level</a:t>
            </a:r>
          </a:p>
          <a:p>
            <a:pPr lvl="4"/>
            <a:r>
              <a:rPr lang="en-GB" altLang="en-US" smtClean="0"/>
              <a:t>Fourth level</a:t>
            </a:r>
          </a:p>
        </p:txBody>
      </p:sp>
      <p:sp>
        <p:nvSpPr>
          <p:cNvPr id="6" name="Slide Number Placeholder 5"/>
          <p:cNvSpPr>
            <a:spLocks noGrp="1"/>
          </p:cNvSpPr>
          <p:nvPr>
            <p:ph type="sldNum" sz="quarter" idx="4"/>
          </p:nvPr>
        </p:nvSpPr>
        <p:spPr bwMode="auto">
          <a:xfrm>
            <a:off x="4679950" y="6451600"/>
            <a:ext cx="546100" cy="2492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b="0">
                <a:solidFill>
                  <a:schemeClr val="tx2"/>
                </a:solidFill>
              </a:defRPr>
            </a:lvl1pPr>
          </a:lstStyle>
          <a:p>
            <a:fld id="{39B8AAFA-B53B-4B8D-A3D4-28C9379DCDA4}" type="slidenum">
              <a:rPr lang="en-GB" altLang="en-US"/>
              <a:pPr/>
              <a:t>‹#›</a:t>
            </a:fld>
            <a:endParaRPr lang="en-GB" altLang="en-US"/>
          </a:p>
        </p:txBody>
      </p:sp>
      <p:sp>
        <p:nvSpPr>
          <p:cNvPr id="6150" name="Title Placeholder 1"/>
          <p:cNvSpPr>
            <a:spLocks noGrp="1"/>
          </p:cNvSpPr>
          <p:nvPr>
            <p:ph type="title"/>
          </p:nvPr>
        </p:nvSpPr>
        <p:spPr bwMode="auto">
          <a:xfrm>
            <a:off x="349250" y="407990"/>
            <a:ext cx="92090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Lst>
  <p:hf hdr="0" ftr="0" dt="0"/>
  <p:txStyles>
    <p:titleStyle>
      <a:lvl1pPr algn="l" rtl="0" eaLnBrk="1" fontAlgn="base" hangingPunct="1">
        <a:spcBef>
          <a:spcPct val="0"/>
        </a:spcBef>
        <a:spcAft>
          <a:spcPct val="0"/>
        </a:spcAft>
        <a:defRPr sz="2200" kern="1200">
          <a:solidFill>
            <a:schemeClr val="tx2"/>
          </a:solidFill>
          <a:latin typeface="Arial" charset="0"/>
          <a:ea typeface="+mj-ea"/>
          <a:cs typeface="+mj-cs"/>
        </a:defRPr>
      </a:lvl1pPr>
      <a:lvl2pPr algn="l" rtl="0" eaLnBrk="1" fontAlgn="base" hangingPunct="1">
        <a:spcBef>
          <a:spcPct val="0"/>
        </a:spcBef>
        <a:spcAft>
          <a:spcPct val="0"/>
        </a:spcAft>
        <a:defRPr sz="2200">
          <a:solidFill>
            <a:schemeClr val="tx2"/>
          </a:solidFill>
          <a:latin typeface="Arial" charset="0"/>
        </a:defRPr>
      </a:lvl2pPr>
      <a:lvl3pPr algn="l" rtl="0" eaLnBrk="1" fontAlgn="base" hangingPunct="1">
        <a:spcBef>
          <a:spcPct val="0"/>
        </a:spcBef>
        <a:spcAft>
          <a:spcPct val="0"/>
        </a:spcAft>
        <a:defRPr sz="2200">
          <a:solidFill>
            <a:schemeClr val="tx2"/>
          </a:solidFill>
          <a:latin typeface="Arial" charset="0"/>
        </a:defRPr>
      </a:lvl3pPr>
      <a:lvl4pPr algn="l" rtl="0" eaLnBrk="1" fontAlgn="base" hangingPunct="1">
        <a:spcBef>
          <a:spcPct val="0"/>
        </a:spcBef>
        <a:spcAft>
          <a:spcPct val="0"/>
        </a:spcAft>
        <a:defRPr sz="2200">
          <a:solidFill>
            <a:schemeClr val="tx2"/>
          </a:solidFill>
          <a:latin typeface="Arial" charset="0"/>
        </a:defRPr>
      </a:lvl4pPr>
      <a:lvl5pPr algn="l" rtl="0" eaLnBrk="1" fontAlgn="base" hangingPunct="1">
        <a:spcBef>
          <a:spcPct val="0"/>
        </a:spcBef>
        <a:spcAft>
          <a:spcPct val="0"/>
        </a:spcAft>
        <a:defRPr sz="2200">
          <a:solidFill>
            <a:schemeClr val="tx2"/>
          </a:solidFill>
          <a:latin typeface="Arial" charset="0"/>
        </a:defRPr>
      </a:lvl5pPr>
      <a:lvl6pPr marL="457171" algn="ctr" rtl="0" eaLnBrk="1" fontAlgn="base" hangingPunct="1">
        <a:spcBef>
          <a:spcPct val="0"/>
        </a:spcBef>
        <a:spcAft>
          <a:spcPct val="0"/>
        </a:spcAft>
        <a:defRPr sz="4400">
          <a:solidFill>
            <a:schemeClr val="tx1"/>
          </a:solidFill>
          <a:latin typeface="Calibri" pitchFamily="34" charset="0"/>
        </a:defRPr>
      </a:lvl6pPr>
      <a:lvl7pPr marL="914342" algn="ctr" rtl="0" eaLnBrk="1" fontAlgn="base" hangingPunct="1">
        <a:spcBef>
          <a:spcPct val="0"/>
        </a:spcBef>
        <a:spcAft>
          <a:spcPct val="0"/>
        </a:spcAft>
        <a:defRPr sz="4400">
          <a:solidFill>
            <a:schemeClr val="tx1"/>
          </a:solidFill>
          <a:latin typeface="Calibri" pitchFamily="34" charset="0"/>
        </a:defRPr>
      </a:lvl7pPr>
      <a:lvl8pPr marL="1371513" algn="ctr" rtl="0" eaLnBrk="1" fontAlgn="base" hangingPunct="1">
        <a:spcBef>
          <a:spcPct val="0"/>
        </a:spcBef>
        <a:spcAft>
          <a:spcPct val="0"/>
        </a:spcAft>
        <a:defRPr sz="4400">
          <a:solidFill>
            <a:schemeClr val="tx1"/>
          </a:solidFill>
          <a:latin typeface="Calibri" pitchFamily="34" charset="0"/>
        </a:defRPr>
      </a:lvl8pPr>
      <a:lvl9pPr marL="1828684" algn="ctr" rtl="0" eaLnBrk="1" fontAlgn="base" hangingPunct="1">
        <a:spcBef>
          <a:spcPct val="0"/>
        </a:spcBef>
        <a:spcAft>
          <a:spcPct val="0"/>
        </a:spcAft>
        <a:defRPr sz="4400">
          <a:solidFill>
            <a:schemeClr val="tx1"/>
          </a:solidFill>
          <a:latin typeface="Calibri" pitchFamily="34" charset="0"/>
        </a:defRPr>
      </a:lvl9pPr>
    </p:titleStyle>
    <p:bodyStyle>
      <a:lvl1pPr algn="l" rtl="0" eaLnBrk="1" fontAlgn="base" hangingPunct="1">
        <a:spcBef>
          <a:spcPct val="50000"/>
        </a:spcBef>
        <a:spcAft>
          <a:spcPct val="0"/>
        </a:spcAft>
        <a:buClr>
          <a:schemeClr val="accent1"/>
        </a:buClr>
        <a:buSzPct val="95000"/>
        <a:buFont typeface="Arial" charset="0"/>
        <a:defRPr sz="1100" kern="1200">
          <a:solidFill>
            <a:schemeClr val="tx1"/>
          </a:solidFill>
          <a:latin typeface="Arial" charset="0"/>
          <a:ea typeface="+mn-ea"/>
          <a:cs typeface="+mn-cs"/>
        </a:defRPr>
      </a:lvl1pPr>
      <a:lvl2pPr marL="187313" indent="-185726" algn="l" rtl="0" eaLnBrk="1" fontAlgn="base" hangingPunct="1">
        <a:spcBef>
          <a:spcPct val="30000"/>
        </a:spcBef>
        <a:spcAft>
          <a:spcPct val="0"/>
        </a:spcAft>
        <a:buClr>
          <a:schemeClr val="accent1"/>
        </a:buClr>
        <a:buSzPct val="130000"/>
        <a:buFont typeface="Arial" charset="0"/>
        <a:buChar char="•"/>
        <a:defRPr sz="1100" kern="1200">
          <a:solidFill>
            <a:schemeClr val="tx1"/>
          </a:solidFill>
          <a:latin typeface="Arial" charset="0"/>
          <a:ea typeface="+mn-ea"/>
          <a:cs typeface="+mn-cs"/>
        </a:defRPr>
      </a:lvl2pPr>
      <a:lvl3pPr marL="363515" indent="-174614" algn="l" rtl="0" eaLnBrk="1" fontAlgn="base" hangingPunct="1">
        <a:spcBef>
          <a:spcPct val="30000"/>
        </a:spcBef>
        <a:spcAft>
          <a:spcPct val="0"/>
        </a:spcAft>
        <a:buClr>
          <a:schemeClr val="accent1"/>
        </a:buClr>
        <a:buFont typeface="Arial" charset="0"/>
        <a:buChar char="–"/>
        <a:defRPr sz="1100" kern="1200">
          <a:solidFill>
            <a:schemeClr val="tx1"/>
          </a:solidFill>
          <a:latin typeface="Arial" charset="0"/>
          <a:ea typeface="+mn-ea"/>
          <a:cs typeface="+mn-cs"/>
        </a:defRPr>
      </a:lvl3pPr>
      <a:lvl4pPr marL="550828" indent="-185726" algn="l" rtl="0" eaLnBrk="1" fontAlgn="base" hangingPunct="1">
        <a:spcBef>
          <a:spcPct val="30000"/>
        </a:spcBef>
        <a:spcAft>
          <a:spcPct val="0"/>
        </a:spcAft>
        <a:buClr>
          <a:schemeClr val="accent1"/>
        </a:buClr>
        <a:buFont typeface="Arial" charset="0"/>
        <a:buChar char="–"/>
        <a:defRPr sz="1100" kern="1200">
          <a:solidFill>
            <a:schemeClr val="tx1"/>
          </a:solidFill>
          <a:latin typeface="Arial" charset="0"/>
          <a:ea typeface="+mn-ea"/>
          <a:cs typeface="+mn-cs"/>
        </a:defRPr>
      </a:lvl4pPr>
      <a:lvl5pPr marL="779414" indent="-226998" algn="l" rtl="0" eaLnBrk="1" fontAlgn="base" hangingPunct="1">
        <a:spcBef>
          <a:spcPct val="30000"/>
        </a:spcBef>
        <a:spcAft>
          <a:spcPct val="0"/>
        </a:spcAft>
        <a:buClr>
          <a:schemeClr val="accent1"/>
        </a:buClr>
        <a:buSzPct val="95000"/>
        <a:buFont typeface="Arial" charset="0"/>
        <a:buChar char="–"/>
        <a:defRPr sz="1100" kern="1200">
          <a:solidFill>
            <a:schemeClr val="tx1"/>
          </a:solidFill>
          <a:latin typeface="Arial" charset="0"/>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580" y="5050633"/>
            <a:ext cx="3872112"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578" y="5051293"/>
            <a:ext cx="9908578"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91540" y="365760"/>
            <a:ext cx="8147685"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91540" y="1100629"/>
            <a:ext cx="8147685"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17932" y="5870448"/>
            <a:ext cx="2357628"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June 5, 2015</a:t>
            </a:fld>
            <a:endParaRPr lang="en-US" dirty="0"/>
          </a:p>
        </p:txBody>
      </p:sp>
      <p:sp>
        <p:nvSpPr>
          <p:cNvPr id="5" name="Footer Placeholder 4"/>
          <p:cNvSpPr>
            <a:spLocks noGrp="1"/>
          </p:cNvSpPr>
          <p:nvPr>
            <p:ph type="ftr" sz="quarter" idx="3"/>
          </p:nvPr>
        </p:nvSpPr>
        <p:spPr>
          <a:xfrm>
            <a:off x="3810640" y="6285122"/>
            <a:ext cx="51181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101125" y="6170822"/>
            <a:ext cx="54483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9B8AAFA-B53B-4B8D-A3D4-28C9379DCDA4}" type="slidenum">
              <a:rPr lang="en-GB" altLang="en-US" smtClean="0"/>
              <a:pPr/>
              <a:t>‹#›</a:t>
            </a:fld>
            <a:endParaRPr lang="en-GB" alt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jmeter.apache.org/download_jmeter.cgi" TargetMode="Externa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jmeter.apache.org/usermanual/remote-test.html"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ctrTitle"/>
          </p:nvPr>
        </p:nvSpPr>
        <p:spPr/>
        <p:txBody>
          <a:bodyPr/>
          <a:lstStyle/>
          <a:p>
            <a:r>
              <a:rPr lang="en-US" altLang="en-US" dirty="0" smtClean="0"/>
              <a:t>Apache </a:t>
            </a:r>
            <a:r>
              <a:rPr lang="en-US" altLang="en-US" dirty="0" err="1" smtClean="0"/>
              <a:t>Jmeter</a:t>
            </a:r>
            <a:endParaRPr lang="en-US" altLang="en-US" dirty="0"/>
          </a:p>
        </p:txBody>
      </p:sp>
      <p:sp>
        <p:nvSpPr>
          <p:cNvPr id="315395" name="Rectangle 3"/>
          <p:cNvSpPr>
            <a:spLocks noGrp="1" noChangeArrowheads="1"/>
          </p:cNvSpPr>
          <p:nvPr>
            <p:ph type="subTitle" idx="1"/>
          </p:nvPr>
        </p:nvSpPr>
        <p:spPr/>
        <p:txBody>
          <a:bodyPr/>
          <a:lstStyle/>
          <a:p>
            <a:r>
              <a:rPr lang="en-US" altLang="en-US" dirty="0" smtClean="0"/>
              <a:t>An open source performance testing tool</a:t>
            </a:r>
            <a:endParaRPr lang="en-US"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912" y="5614416"/>
            <a:ext cx="2524125" cy="1162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altLang="en-US" dirty="0"/>
              <a:t>The </a:t>
            </a:r>
            <a:r>
              <a:rPr lang="en-US" altLang="en-US" dirty="0" smtClean="0"/>
              <a:t>GUI – Test Plan</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10</a:t>
            </a:fld>
            <a:endParaRPr lang="en-GB" altLang="en-US"/>
          </a:p>
        </p:txBody>
      </p:sp>
      <p:pic>
        <p:nvPicPr>
          <p:cNvPr id="3256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9664" y="3278188"/>
            <a:ext cx="5742423"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41832" y="1024128"/>
            <a:ext cx="8055864" cy="2267712"/>
          </a:xfrm>
          <a:prstGeom prst="rect">
            <a:avLst/>
          </a:prstGeom>
        </p:spPr>
        <p:txBody>
          <a:bodyPr vert="horz" lIns="91440" tIns="45720" rIns="91440" bIns="45720" rtlCol="0">
            <a:normAutofit fontScale="77500" lnSpcReduction="20000"/>
          </a:bodyPr>
          <a:lstStyle>
            <a:lvl1pPr marL="342900" indent="-342900" algn="l" defTabSz="914400" eaLnBrk="1" latinLnBrk="0" hangingPunct="1">
              <a:spcBef>
                <a:spcPts val="800"/>
              </a:spcBef>
              <a:buFont typeface="Arial" pitchFamily="34" charset="0"/>
              <a:buNone/>
              <a:defRPr sz="1600">
                <a:solidFill>
                  <a:schemeClr val="tx1"/>
                </a:solidFill>
                <a:latin typeface="+mn-lt"/>
                <a:cs typeface="+mn-cs"/>
              </a:defRPr>
            </a:lvl1pPr>
            <a:lvl2pPr marL="173736" indent="-173736" algn="l" defTabSz="914400" eaLnBrk="1" latinLnBrk="0" hangingPunct="1">
              <a:spcBef>
                <a:spcPts val="300"/>
              </a:spcBef>
              <a:buClr>
                <a:schemeClr val="accent2"/>
              </a:buClr>
              <a:buFont typeface="Wingdings" pitchFamily="2" charset="2"/>
              <a:buChar char="§"/>
              <a:defRPr sz="1600">
                <a:solidFill>
                  <a:schemeClr val="tx1"/>
                </a:solidFill>
                <a:latin typeface="+mn-lt"/>
                <a:cs typeface="+mn-cs"/>
              </a:defRPr>
            </a:lvl2pPr>
            <a:lvl3pPr marL="402336" indent="-164592" algn="l" defTabSz="914400" eaLnBrk="1" latinLnBrk="0" hangingPunct="1">
              <a:spcBef>
                <a:spcPts val="300"/>
              </a:spcBef>
              <a:buClr>
                <a:schemeClr val="accent2"/>
              </a:buClr>
              <a:buFont typeface="Wingdings" pitchFamily="2" charset="2"/>
              <a:buChar char="§"/>
              <a:defRPr sz="1600">
                <a:solidFill>
                  <a:schemeClr val="tx1"/>
                </a:solidFill>
                <a:latin typeface="+mn-lt"/>
                <a:cs typeface="+mn-cs"/>
              </a:defRPr>
            </a:lvl3pPr>
            <a:lvl4pPr marL="630936" indent="-164592" algn="l" defTabSz="914400" eaLnBrk="1" latinLnBrk="0" hangingPunct="1">
              <a:spcBef>
                <a:spcPts val="300"/>
              </a:spcBef>
              <a:buClr>
                <a:schemeClr val="accent2"/>
              </a:buClr>
              <a:buFont typeface="Wingdings" pitchFamily="2" charset="2"/>
              <a:buChar char="§"/>
              <a:defRPr sz="1600">
                <a:solidFill>
                  <a:schemeClr val="tx1"/>
                </a:solidFill>
                <a:latin typeface="+mn-lt"/>
                <a:cs typeface="+mn-cs"/>
              </a:defRPr>
            </a:lvl4pPr>
            <a:lvl5pPr marL="859536" indent="-173736" algn="l" defTabSz="914400" eaLnBrk="1" latinLnBrk="0" hangingPunct="1">
              <a:spcBef>
                <a:spcPts val="300"/>
              </a:spcBef>
              <a:buClr>
                <a:schemeClr val="accent2"/>
              </a:buClr>
              <a:buFont typeface="Wingdings" pitchFamily="2" charset="2"/>
              <a:buChar char="§"/>
              <a:defRPr sz="1600">
                <a:solidFill>
                  <a:schemeClr val="tx1"/>
                </a:solidFill>
                <a:latin typeface="+mn-lt"/>
                <a:cs typeface="+mn-cs"/>
              </a:defRPr>
            </a:lvl5pPr>
            <a:lvl6pPr marL="1097280" indent="-173736" defTabSz="914400">
              <a:spcBef>
                <a:spcPts val="300"/>
              </a:spcBef>
              <a:buClr>
                <a:schemeClr val="accent2"/>
              </a:buClr>
              <a:buFont typeface="Wingdings" pitchFamily="2" charset="2"/>
              <a:buChar char="§"/>
              <a:defRPr sz="1400">
                <a:solidFill>
                  <a:schemeClr val="tx1"/>
                </a:solidFill>
                <a:latin typeface="+mn-lt"/>
                <a:cs typeface="+mn-cs"/>
              </a:defRPr>
            </a:lvl6pPr>
            <a:lvl7pPr marL="1353312" indent="-164592" defTabSz="914400">
              <a:spcBef>
                <a:spcPts val="300"/>
              </a:spcBef>
              <a:buClr>
                <a:schemeClr val="accent2"/>
              </a:buClr>
              <a:buFont typeface="Wingdings" pitchFamily="2" charset="2"/>
              <a:buChar char="§"/>
              <a:defRPr sz="1400">
                <a:solidFill>
                  <a:schemeClr val="tx1"/>
                </a:solidFill>
                <a:latin typeface="+mn-lt"/>
                <a:cs typeface="+mn-cs"/>
              </a:defRPr>
            </a:lvl7pPr>
            <a:lvl8pPr marL="1581912" indent="-164592" defTabSz="914400">
              <a:spcBef>
                <a:spcPts val="300"/>
              </a:spcBef>
              <a:buClr>
                <a:schemeClr val="accent2"/>
              </a:buClr>
              <a:buFont typeface="Wingdings" pitchFamily="2" charset="2"/>
              <a:buChar char="§"/>
              <a:defRPr sz="1400">
                <a:solidFill>
                  <a:schemeClr val="tx1"/>
                </a:solidFill>
                <a:latin typeface="+mn-lt"/>
                <a:cs typeface="+mn-cs"/>
              </a:defRPr>
            </a:lvl8pPr>
            <a:lvl9pPr marL="1792224" indent="-164592" defTabSz="914400">
              <a:spcBef>
                <a:spcPts val="300"/>
              </a:spcBef>
              <a:buClr>
                <a:schemeClr val="accent2"/>
              </a:buClr>
              <a:buFont typeface="Wingdings" pitchFamily="2" charset="2"/>
              <a:buChar char="§"/>
              <a:defRPr sz="1400">
                <a:solidFill>
                  <a:schemeClr val="tx1"/>
                </a:solidFill>
                <a:latin typeface="+mn-lt"/>
                <a:cs typeface="+mn-cs"/>
              </a:defRPr>
            </a:lvl9pPr>
          </a:lstStyle>
          <a:p>
            <a:pPr algn="just"/>
            <a:r>
              <a:rPr lang="en-US" dirty="0"/>
              <a:t>Test plans are sets of requests against local or remote servers (or clients) configured to run.</a:t>
            </a:r>
          </a:p>
          <a:p>
            <a:pPr algn="just"/>
            <a:r>
              <a:rPr lang="en-US" dirty="0"/>
              <a:t>A test plan describes a series of steps </a:t>
            </a:r>
            <a:r>
              <a:rPr lang="en-US" dirty="0" err="1"/>
              <a:t>JMeter</a:t>
            </a:r>
            <a:r>
              <a:rPr lang="en-US" dirty="0"/>
              <a:t> will execute when run. A complete test plan will consist of one or more Thread Groups, logic controllers, sample generating controllers, listeners, timers, assertions, and configuration elements</a:t>
            </a:r>
          </a:p>
          <a:p>
            <a:pPr algn="just"/>
            <a:r>
              <a:rPr lang="en-US" dirty="0"/>
              <a:t>Represented as an Ordered Tree.</a:t>
            </a:r>
          </a:p>
          <a:p>
            <a:pPr algn="just"/>
            <a:r>
              <a:rPr lang="en-US" dirty="0"/>
              <a:t>A test plan must have at least one thread group.</a:t>
            </a:r>
          </a:p>
          <a:p>
            <a:pPr algn="just"/>
            <a:r>
              <a:rPr lang="en-US" dirty="0"/>
              <a:t>It saves in Java Management Extensions (JMX) format</a:t>
            </a:r>
            <a:r>
              <a:rPr lang="en-US" dirty="0" smtClean="0"/>
              <a:t>.</a:t>
            </a:r>
          </a:p>
          <a:p>
            <a:pPr algn="just"/>
            <a:r>
              <a:rPr lang="en-US" dirty="0"/>
              <a:t>This format makes test plan to be open in a text editor and can use the “find and replace” function to speedily change a CMS name, web server name, or document ID that might appear hundreds of times throughout the test plan with very little </a:t>
            </a:r>
            <a:r>
              <a:rPr lang="en-US" dirty="0" smtClean="0"/>
              <a:t>determination.</a:t>
            </a:r>
            <a:endParaRPr lang="en-GB" dirty="0"/>
          </a:p>
        </p:txBody>
      </p:sp>
    </p:spTree>
    <p:extLst>
      <p:ext uri="{BB962C8B-B14F-4D97-AF65-F5344CB8AC3E}">
        <p14:creationId xmlns:p14="http://schemas.microsoft.com/office/powerpoint/2010/main" val="3768223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plan vs workbench</a:t>
            </a:r>
            <a:endParaRPr lang="en-GB" dirty="0"/>
          </a:p>
        </p:txBody>
      </p:sp>
      <p:sp>
        <p:nvSpPr>
          <p:cNvPr id="3" name="Content Placeholder 2"/>
          <p:cNvSpPr>
            <a:spLocks noGrp="1"/>
          </p:cNvSpPr>
          <p:nvPr>
            <p:ph idx="1"/>
          </p:nvPr>
        </p:nvSpPr>
        <p:spPr/>
        <p:txBody>
          <a:bodyPr/>
          <a:lstStyle/>
          <a:p>
            <a:r>
              <a:rPr lang="en-US" dirty="0" err="1"/>
              <a:t>WorkBench</a:t>
            </a:r>
            <a:r>
              <a:rPr lang="en-US" dirty="0"/>
              <a:t> simply provides a place to temporarily store test elements while not in use, for </a:t>
            </a:r>
            <a:r>
              <a:rPr lang="en-US" dirty="0" smtClean="0"/>
              <a:t>copy/paste </a:t>
            </a:r>
            <a:r>
              <a:rPr lang="en-US" dirty="0"/>
              <a:t>purposes, or any other purpose you desire</a:t>
            </a:r>
            <a:r>
              <a:rPr lang="en-US" dirty="0" smtClean="0"/>
              <a:t>.</a:t>
            </a:r>
          </a:p>
          <a:p>
            <a:r>
              <a:rPr lang="en-US" dirty="0"/>
              <a:t>When you save your test plan, </a:t>
            </a:r>
            <a:r>
              <a:rPr lang="en-US" dirty="0" err="1"/>
              <a:t>WorkBench</a:t>
            </a:r>
            <a:r>
              <a:rPr lang="en-US" dirty="0"/>
              <a:t> items are not saved with it by default unless you check "Save Workbench" option. Your </a:t>
            </a:r>
            <a:r>
              <a:rPr lang="en-US" dirty="0" err="1"/>
              <a:t>WorkBench</a:t>
            </a:r>
            <a:r>
              <a:rPr lang="en-US" dirty="0"/>
              <a:t> can be saved independently, if you like (</a:t>
            </a:r>
            <a:r>
              <a:rPr lang="en-US" dirty="0" smtClean="0"/>
              <a:t>right-click on </a:t>
            </a:r>
            <a:r>
              <a:rPr lang="en-US" dirty="0" err="1" smtClean="0"/>
              <a:t>WorkBench</a:t>
            </a:r>
            <a:r>
              <a:rPr lang="en-US" dirty="0" smtClean="0"/>
              <a:t> and choose Save).</a:t>
            </a:r>
          </a:p>
          <a:p>
            <a:r>
              <a:rPr lang="en-US" dirty="0"/>
              <a:t>Certain </a:t>
            </a:r>
            <a:r>
              <a:rPr lang="en-US" dirty="0" smtClean="0"/>
              <a:t>(non) test </a:t>
            </a:r>
            <a:r>
              <a:rPr lang="en-US" dirty="0"/>
              <a:t>elements are only available on the </a:t>
            </a:r>
            <a:r>
              <a:rPr lang="en-US" dirty="0" err="1"/>
              <a:t>WorkBench</a:t>
            </a:r>
            <a:r>
              <a:rPr lang="en-US" dirty="0"/>
              <a:t>:</a:t>
            </a:r>
          </a:p>
          <a:p>
            <a:pPr>
              <a:buFont typeface="Arial" panose="020B0604020202020204" pitchFamily="34" charset="0"/>
              <a:buChar char="•"/>
            </a:pPr>
            <a:r>
              <a:rPr lang="en-US" dirty="0" smtClean="0"/>
              <a:t>HTTP(S</a:t>
            </a:r>
            <a:r>
              <a:rPr lang="en-US" dirty="0"/>
              <a:t>) Test Script Recorder</a:t>
            </a:r>
          </a:p>
          <a:p>
            <a:pPr>
              <a:buFont typeface="Arial" panose="020B0604020202020204" pitchFamily="34" charset="0"/>
              <a:buChar char="•"/>
            </a:pPr>
            <a:r>
              <a:rPr lang="en-US" dirty="0"/>
              <a:t>HTTP Mirror Server</a:t>
            </a:r>
          </a:p>
          <a:p>
            <a:pPr>
              <a:buFont typeface="Arial" panose="020B0604020202020204" pitchFamily="34" charset="0"/>
              <a:buChar char="•"/>
            </a:pPr>
            <a:r>
              <a:rPr lang="en-US" dirty="0"/>
              <a:t>Property Display</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11</a:t>
            </a:fld>
            <a:endParaRPr lang="en-GB" altLang="en-US"/>
          </a:p>
        </p:txBody>
      </p:sp>
      <p:pic>
        <p:nvPicPr>
          <p:cNvPr id="344066" name="Picture 2" descr="Screenshot for WorkB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562" y="2859086"/>
            <a:ext cx="4389438" cy="11779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94111" y="3483014"/>
            <a:ext cx="1581151" cy="553998"/>
          </a:xfrm>
          <a:prstGeom prst="rect">
            <a:avLst/>
          </a:prstGeom>
          <a:solidFill>
            <a:schemeClr val="bg1">
              <a:lumMod val="75000"/>
            </a:schemeClr>
          </a:solidFill>
          <a:ln>
            <a:solidFill>
              <a:schemeClr val="tx1"/>
            </a:solidFill>
          </a:ln>
        </p:spPr>
        <p:txBody>
          <a:bodyPr wrap="square" rtlCol="0">
            <a:spAutoFit/>
          </a:bodyPr>
          <a:lstStyle/>
          <a:p>
            <a:pPr algn="l"/>
            <a:r>
              <a:rPr lang="en-US" dirty="0" smtClean="0">
                <a:solidFill>
                  <a:schemeClr val="tx1"/>
                </a:solidFill>
              </a:rPr>
              <a:t>Allow to save the </a:t>
            </a:r>
            <a:r>
              <a:rPr lang="en-US" dirty="0" err="1" smtClean="0">
                <a:solidFill>
                  <a:schemeClr val="tx1"/>
                </a:solidFill>
              </a:rPr>
              <a:t>WorkBench's</a:t>
            </a:r>
            <a:r>
              <a:rPr lang="en-US" dirty="0" smtClean="0">
                <a:solidFill>
                  <a:schemeClr val="tx1"/>
                </a:solidFill>
              </a:rPr>
              <a:t> elements into the JMX file.</a:t>
            </a:r>
            <a:endParaRPr lang="en-GB" dirty="0">
              <a:solidFill>
                <a:schemeClr val="tx1"/>
              </a:solidFill>
            </a:endParaRPr>
          </a:p>
        </p:txBody>
      </p:sp>
      <p:cxnSp>
        <p:nvCxnSpPr>
          <p:cNvPr id="7" name="Straight Connector 6"/>
          <p:cNvCxnSpPr>
            <a:stCxn id="5" idx="3"/>
          </p:cNvCxnSpPr>
          <p:nvPr/>
        </p:nvCxnSpPr>
        <p:spPr>
          <a:xfrm>
            <a:off x="5275262" y="3760013"/>
            <a:ext cx="361950" cy="81736"/>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4240213"/>
            <a:ext cx="7086600" cy="261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544754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000" b="1" dirty="0" smtClean="0"/>
              <a:t>Workbench : NON test elements : HTTP(S</a:t>
            </a:r>
            <a:r>
              <a:rPr lang="en-US" sz="2000" b="1" dirty="0"/>
              <a:t>) Test Script </a:t>
            </a:r>
            <a:r>
              <a:rPr lang="en-US" sz="2000" b="1" dirty="0" smtClean="0"/>
              <a:t>Recorder</a:t>
            </a:r>
            <a:br>
              <a:rPr lang="en-US" sz="2000" b="1" dirty="0" smtClean="0"/>
            </a:br>
            <a:r>
              <a:rPr lang="en-US" sz="2000" b="1" dirty="0" smtClean="0"/>
              <a:t>(</a:t>
            </a:r>
            <a:r>
              <a:rPr lang="en-US" sz="2000" b="1" dirty="0"/>
              <a:t>was: HTTP Proxy Server </a:t>
            </a:r>
            <a:r>
              <a:rPr lang="en-US" sz="2000" b="1" dirty="0" smtClean="0"/>
              <a:t>)</a:t>
            </a:r>
            <a:endParaRPr lang="en-GB" sz="2000" dirty="0"/>
          </a:p>
        </p:txBody>
      </p:sp>
      <p:sp>
        <p:nvSpPr>
          <p:cNvPr id="3" name="Content Placeholder 2"/>
          <p:cNvSpPr>
            <a:spLocks noGrp="1"/>
          </p:cNvSpPr>
          <p:nvPr>
            <p:ph idx="1"/>
          </p:nvPr>
        </p:nvSpPr>
        <p:spPr>
          <a:xfrm>
            <a:off x="891540" y="1100630"/>
            <a:ext cx="8147685" cy="1692575"/>
          </a:xfrm>
        </p:spPr>
        <p:txBody>
          <a:bodyPr>
            <a:normAutofit fontScale="62500" lnSpcReduction="20000"/>
          </a:bodyPr>
          <a:lstStyle/>
          <a:p>
            <a:r>
              <a:rPr lang="en-US" dirty="0"/>
              <a:t>Used for </a:t>
            </a:r>
            <a:r>
              <a:rPr lang="en-US" dirty="0" smtClean="0"/>
              <a:t>recording. Intercept </a:t>
            </a:r>
            <a:r>
              <a:rPr lang="en-US" dirty="0"/>
              <a:t>and record your actions while you browse your web application with your normal browser.</a:t>
            </a:r>
          </a:p>
          <a:p>
            <a:r>
              <a:rPr lang="en-US" dirty="0" smtClean="0"/>
              <a:t>Can </a:t>
            </a:r>
            <a:r>
              <a:rPr lang="en-US" dirty="0"/>
              <a:t>add Samplers to any </a:t>
            </a:r>
            <a:r>
              <a:rPr lang="en-US" dirty="0" smtClean="0"/>
              <a:t>controller. </a:t>
            </a:r>
            <a:r>
              <a:rPr lang="en-US" dirty="0" err="1"/>
              <a:t>JMeter</a:t>
            </a:r>
            <a:r>
              <a:rPr lang="en-US" dirty="0"/>
              <a:t> places the recorded samples in the Target Controller you choose. If you choose the default option "Use Recording Controller", they will be stored in the first Recording Controller found in the test object tree (so be sure to add a Recording Controller before you start recording</a:t>
            </a:r>
            <a:r>
              <a:rPr lang="en-US" dirty="0" smtClean="0"/>
              <a:t>).</a:t>
            </a:r>
          </a:p>
          <a:p>
            <a:r>
              <a:rPr lang="en-US" dirty="0" smtClean="0"/>
              <a:t>Create </a:t>
            </a:r>
            <a:r>
              <a:rPr lang="en-US" dirty="0"/>
              <a:t>test sample objects and store them directly into your test plan as you go (so you can view samples interactively while you make them</a:t>
            </a:r>
            <a:r>
              <a:rPr lang="en-US" dirty="0" smtClean="0"/>
              <a:t>).</a:t>
            </a:r>
          </a:p>
          <a:p>
            <a:r>
              <a:rPr lang="en-US" dirty="0" smtClean="0"/>
              <a:t>You </a:t>
            </a:r>
            <a:r>
              <a:rPr lang="en-US" dirty="0"/>
              <a:t>need to set up your browser </a:t>
            </a:r>
            <a:r>
              <a:rPr lang="en-US" dirty="0" smtClean="0"/>
              <a:t>to use </a:t>
            </a:r>
            <a:r>
              <a:rPr lang="en-US" dirty="0"/>
              <a:t>the proxy for all HTTP and HTTPS requests. Enter HTTP Proxy: </a:t>
            </a:r>
            <a:r>
              <a:rPr lang="en-US" dirty="0" err="1" smtClean="0"/>
              <a:t>localhost</a:t>
            </a:r>
            <a:r>
              <a:rPr lang="en-US" dirty="0" smtClean="0"/>
              <a:t>, </a:t>
            </a:r>
            <a:r>
              <a:rPr lang="en-US" dirty="0"/>
              <a:t>Port: 8080 (In case of port 8080 is being used by any other instance we can enter any other port number like: 90, 4445, 4545 etc</a:t>
            </a:r>
            <a:r>
              <a:rPr lang="en-US" dirty="0" smtClean="0"/>
              <a:t>.)</a:t>
            </a:r>
            <a:endParaRPr lang="en-US" dirty="0"/>
          </a:p>
          <a:p>
            <a:r>
              <a:rPr lang="en-US" dirty="0" smtClean="0"/>
              <a:t>Do </a:t>
            </a:r>
            <a:r>
              <a:rPr lang="en-US" dirty="0"/>
              <a:t>not use </a:t>
            </a:r>
            <a:r>
              <a:rPr lang="en-US" dirty="0" err="1"/>
              <a:t>JMeter</a:t>
            </a:r>
            <a:r>
              <a:rPr lang="en-US" dirty="0"/>
              <a:t> as the proxy for any other request types - FTP, etc. - as </a:t>
            </a:r>
            <a:r>
              <a:rPr lang="en-US" dirty="0" err="1"/>
              <a:t>JMeter</a:t>
            </a:r>
            <a:r>
              <a:rPr lang="en-US" dirty="0"/>
              <a:t> cannot handle them</a:t>
            </a:r>
            <a:r>
              <a:rPr lang="en-US" dirty="0" smtClean="0"/>
              <a:t>.</a:t>
            </a:r>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12</a:t>
            </a:fld>
            <a:endParaRPr lang="en-GB" alt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2784434"/>
            <a:ext cx="6019800" cy="407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pic>
        <p:nvPicPr>
          <p:cNvPr id="345092" name="Picture 4" descr="JMeter Firefox Proxy Serv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49" y="3609975"/>
            <a:ext cx="3026593" cy="32583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91175" y="3276570"/>
            <a:ext cx="3333749" cy="400110"/>
          </a:xfrm>
          <a:prstGeom prst="rect">
            <a:avLst/>
          </a:prstGeom>
          <a:solidFill>
            <a:schemeClr val="bg1">
              <a:lumMod val="75000"/>
            </a:schemeClr>
          </a:solidFill>
          <a:ln>
            <a:solidFill>
              <a:schemeClr val="tx1"/>
            </a:solidFill>
          </a:ln>
        </p:spPr>
        <p:txBody>
          <a:bodyPr wrap="square" rtlCol="0">
            <a:spAutoFit/>
          </a:bodyPr>
          <a:lstStyle/>
          <a:p>
            <a:pPr algn="l"/>
            <a:r>
              <a:rPr lang="en-US" dirty="0" smtClean="0">
                <a:solidFill>
                  <a:schemeClr val="tx1"/>
                </a:solidFill>
              </a:rPr>
              <a:t>Set Port to the same port value which is configured while setting browser connection settings</a:t>
            </a:r>
            <a:endParaRPr lang="en-GB" dirty="0">
              <a:solidFill>
                <a:schemeClr val="tx1"/>
              </a:solidFill>
            </a:endParaRPr>
          </a:p>
        </p:txBody>
      </p:sp>
      <p:cxnSp>
        <p:nvCxnSpPr>
          <p:cNvPr id="8" name="Straight Arrow Connector 7"/>
          <p:cNvCxnSpPr>
            <a:stCxn id="5" idx="1"/>
          </p:cNvCxnSpPr>
          <p:nvPr/>
        </p:nvCxnSpPr>
        <p:spPr>
          <a:xfrm flipH="1">
            <a:off x="4752975" y="3476625"/>
            <a:ext cx="838200" cy="333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91175" y="3675191"/>
            <a:ext cx="3333749" cy="400110"/>
          </a:xfrm>
          <a:prstGeom prst="rect">
            <a:avLst/>
          </a:prstGeom>
          <a:solidFill>
            <a:schemeClr val="bg1">
              <a:lumMod val="75000"/>
            </a:schemeClr>
          </a:solidFill>
          <a:ln>
            <a:solidFill>
              <a:schemeClr val="tx1"/>
            </a:solidFill>
          </a:ln>
        </p:spPr>
        <p:txBody>
          <a:bodyPr wrap="square" rtlCol="0">
            <a:spAutoFit/>
          </a:bodyPr>
          <a:lstStyle/>
          <a:p>
            <a:pPr algn="l"/>
            <a:r>
              <a:rPr lang="en-US" dirty="0" smtClean="0">
                <a:solidFill>
                  <a:schemeClr val="tx1"/>
                </a:solidFill>
              </a:rPr>
              <a:t>Choose Target Controller, where you want the sample requests to be stored</a:t>
            </a:r>
            <a:endParaRPr lang="en-GB" dirty="0">
              <a:solidFill>
                <a:schemeClr val="tx1"/>
              </a:solidFill>
            </a:endParaRPr>
          </a:p>
        </p:txBody>
      </p:sp>
      <p:cxnSp>
        <p:nvCxnSpPr>
          <p:cNvPr id="13" name="Straight Arrow Connector 12"/>
          <p:cNvCxnSpPr>
            <a:stCxn id="11" idx="1"/>
          </p:cNvCxnSpPr>
          <p:nvPr/>
        </p:nvCxnSpPr>
        <p:spPr>
          <a:xfrm flipH="1">
            <a:off x="4953000" y="3875246"/>
            <a:ext cx="638175" cy="200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48100" y="6437381"/>
            <a:ext cx="1952625" cy="400110"/>
          </a:xfrm>
          <a:prstGeom prst="rect">
            <a:avLst/>
          </a:prstGeom>
          <a:solidFill>
            <a:schemeClr val="bg1">
              <a:lumMod val="75000"/>
            </a:schemeClr>
          </a:solidFill>
          <a:ln>
            <a:solidFill>
              <a:schemeClr val="tx1"/>
            </a:solidFill>
          </a:ln>
        </p:spPr>
        <p:txBody>
          <a:bodyPr wrap="square" rtlCol="0">
            <a:spAutoFit/>
          </a:bodyPr>
          <a:lstStyle/>
          <a:p>
            <a:pPr algn="l"/>
            <a:r>
              <a:rPr lang="en-US" dirty="0" smtClean="0">
                <a:solidFill>
                  <a:schemeClr val="tx1"/>
                </a:solidFill>
              </a:rPr>
              <a:t>Click to Start Recording and then open the browser</a:t>
            </a:r>
            <a:endParaRPr lang="en-GB" dirty="0">
              <a:solidFill>
                <a:schemeClr val="tx1"/>
              </a:solidFill>
            </a:endParaRPr>
          </a:p>
        </p:txBody>
      </p:sp>
      <p:cxnSp>
        <p:nvCxnSpPr>
          <p:cNvPr id="15" name="Straight Arrow Connector 14"/>
          <p:cNvCxnSpPr/>
          <p:nvPr/>
        </p:nvCxnSpPr>
        <p:spPr>
          <a:xfrm>
            <a:off x="5800725" y="6637436"/>
            <a:ext cx="238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3800109230"/>
              </p:ext>
            </p:extLst>
          </p:nvPr>
        </p:nvGraphicFramePr>
        <p:xfrm>
          <a:off x="1047779" y="2789456"/>
          <a:ext cx="623293" cy="806529"/>
        </p:xfrm>
        <a:graphic>
          <a:graphicData uri="http://schemas.openxmlformats.org/presentationml/2006/ole">
            <mc:AlternateContent xmlns:mc="http://schemas.openxmlformats.org/markup-compatibility/2006">
              <mc:Choice xmlns:v="urn:schemas-microsoft-com:vml" Requires="v">
                <p:oleObj spid="_x0000_s2053" name="Acrobat Document" r:id="rId5" imgW="5829480" imgH="7543800" progId="AcroExch.Document.11">
                  <p:embed/>
                </p:oleObj>
              </mc:Choice>
              <mc:Fallback>
                <p:oleObj name="Acrobat Document" r:id="rId5" imgW="5829480" imgH="7543800" progId="AcroExch.Document.11">
                  <p:embed/>
                  <p:pic>
                    <p:nvPicPr>
                      <p:cNvPr id="0" name=""/>
                      <p:cNvPicPr/>
                      <p:nvPr/>
                    </p:nvPicPr>
                    <p:blipFill>
                      <a:blip r:embed="rId6"/>
                      <a:stretch>
                        <a:fillRect/>
                      </a:stretch>
                    </p:blipFill>
                    <p:spPr>
                      <a:xfrm>
                        <a:off x="1047779" y="2789456"/>
                        <a:ext cx="623293" cy="806529"/>
                      </a:xfrm>
                      <a:prstGeom prst="rect">
                        <a:avLst/>
                      </a:prstGeom>
                      <a:noFill/>
                      <a:ln>
                        <a:solidFill>
                          <a:schemeClr val="tx1"/>
                        </a:solidFill>
                      </a:ln>
                    </p:spPr>
                  </p:pic>
                </p:oleObj>
              </mc:Fallback>
            </mc:AlternateContent>
          </a:graphicData>
        </a:graphic>
      </p:graphicFrame>
      <p:sp>
        <p:nvSpPr>
          <p:cNvPr id="9" name="TextBox 8"/>
          <p:cNvSpPr txBox="1"/>
          <p:nvPr/>
        </p:nvSpPr>
        <p:spPr>
          <a:xfrm>
            <a:off x="394366" y="3059668"/>
            <a:ext cx="2024913" cy="246221"/>
          </a:xfrm>
          <a:prstGeom prst="rect">
            <a:avLst/>
          </a:prstGeom>
          <a:solidFill>
            <a:schemeClr val="bg1">
              <a:lumMod val="75000"/>
            </a:schemeClr>
          </a:solidFill>
          <a:ln>
            <a:solidFill>
              <a:schemeClr val="tx1"/>
            </a:solidFill>
          </a:ln>
        </p:spPr>
        <p:txBody>
          <a:bodyPr wrap="none" rtlCol="0">
            <a:spAutoFit/>
          </a:bodyPr>
          <a:lstStyle/>
          <a:p>
            <a:r>
              <a:rPr lang="en-GB" dirty="0" smtClean="0">
                <a:solidFill>
                  <a:schemeClr val="tx1"/>
                </a:solidFill>
              </a:rPr>
              <a:t>Step by Step Recording Guide</a:t>
            </a:r>
            <a:endParaRPr lang="en-GB" dirty="0">
              <a:solidFill>
                <a:schemeClr val="tx1"/>
              </a:solidFill>
            </a:endParaRPr>
          </a:p>
        </p:txBody>
      </p:sp>
    </p:spTree>
    <p:extLst>
      <p:ext uri="{BB962C8B-B14F-4D97-AF65-F5344CB8AC3E}">
        <p14:creationId xmlns:p14="http://schemas.microsoft.com/office/powerpoint/2010/main" val="519566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elements</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13</a:t>
            </a:fld>
            <a:endParaRPr lang="en-GB" altLang="en-US"/>
          </a:p>
        </p:txBody>
      </p:sp>
      <p:sp>
        <p:nvSpPr>
          <p:cNvPr id="5" name="TextBox 4"/>
          <p:cNvSpPr txBox="1"/>
          <p:nvPr/>
        </p:nvSpPr>
        <p:spPr>
          <a:xfrm>
            <a:off x="722376" y="1071168"/>
            <a:ext cx="3264409" cy="3477875"/>
          </a:xfrm>
          <a:prstGeom prst="rect">
            <a:avLst/>
          </a:prstGeom>
          <a:noFill/>
        </p:spPr>
        <p:txBody>
          <a:bodyPr wrap="square" rtlCol="0">
            <a:spAutoFit/>
          </a:bodyPr>
          <a:lstStyle/>
          <a:p>
            <a:pPr algn="l"/>
            <a:r>
              <a:rPr lang="en-GB" sz="2000" dirty="0" smtClean="0">
                <a:solidFill>
                  <a:schemeClr val="tx1"/>
                </a:solidFill>
              </a:rPr>
              <a:t>Execution order –</a:t>
            </a:r>
          </a:p>
          <a:p>
            <a:pPr algn="l"/>
            <a:endParaRPr lang="en-GB" sz="20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Configuration elements</a:t>
            </a:r>
          </a:p>
          <a:p>
            <a:pPr marL="285750" indent="-285750" algn="l">
              <a:buFont typeface="Arial" panose="020B0604020202020204" pitchFamily="34" charset="0"/>
              <a:buChar char="•"/>
            </a:pPr>
            <a:r>
              <a:rPr lang="en-US" sz="1800" dirty="0" smtClean="0">
                <a:solidFill>
                  <a:schemeClr val="tx1"/>
                </a:solidFill>
              </a:rPr>
              <a:t>Pre-Processors</a:t>
            </a:r>
          </a:p>
          <a:p>
            <a:pPr marL="285750" indent="-285750" algn="l">
              <a:buFont typeface="Arial" panose="020B0604020202020204" pitchFamily="34" charset="0"/>
              <a:buChar char="•"/>
            </a:pPr>
            <a:r>
              <a:rPr lang="en-US" sz="1800" dirty="0" smtClean="0">
                <a:solidFill>
                  <a:schemeClr val="tx1"/>
                </a:solidFill>
              </a:rPr>
              <a:t>Timers</a:t>
            </a:r>
          </a:p>
          <a:p>
            <a:pPr marL="285750" indent="-285750" algn="l">
              <a:buFont typeface="Arial" panose="020B0604020202020204" pitchFamily="34" charset="0"/>
              <a:buChar char="•"/>
            </a:pPr>
            <a:r>
              <a:rPr lang="en-US" sz="1800" dirty="0" smtClean="0">
                <a:solidFill>
                  <a:schemeClr val="tx1"/>
                </a:solidFill>
              </a:rPr>
              <a:t>Sampler</a:t>
            </a:r>
          </a:p>
          <a:p>
            <a:pPr marL="285750" indent="-285750" algn="l">
              <a:buFont typeface="Arial" panose="020B0604020202020204" pitchFamily="34" charset="0"/>
              <a:buChar char="•"/>
            </a:pPr>
            <a:r>
              <a:rPr lang="en-US" sz="1800" dirty="0" smtClean="0">
                <a:solidFill>
                  <a:schemeClr val="tx1"/>
                </a:solidFill>
              </a:rPr>
              <a:t>Post-Processors (unless </a:t>
            </a:r>
            <a:r>
              <a:rPr lang="en-US" sz="1800" dirty="0" err="1" smtClean="0">
                <a:solidFill>
                  <a:schemeClr val="tx1"/>
                </a:solidFill>
              </a:rPr>
              <a:t>SampleResult</a:t>
            </a:r>
            <a:r>
              <a:rPr lang="en-US" sz="1800" dirty="0" smtClean="0">
                <a:solidFill>
                  <a:schemeClr val="tx1"/>
                </a:solidFill>
              </a:rPr>
              <a:t> is null)</a:t>
            </a:r>
          </a:p>
          <a:p>
            <a:pPr marL="285750" indent="-285750" algn="l">
              <a:buFont typeface="Arial" panose="020B0604020202020204" pitchFamily="34" charset="0"/>
              <a:buChar char="•"/>
            </a:pPr>
            <a:r>
              <a:rPr lang="en-US" sz="1800" dirty="0" smtClean="0">
                <a:solidFill>
                  <a:schemeClr val="tx1"/>
                </a:solidFill>
              </a:rPr>
              <a:t>Assertions (unless </a:t>
            </a:r>
            <a:r>
              <a:rPr lang="en-US" sz="1800" dirty="0" err="1" smtClean="0">
                <a:solidFill>
                  <a:schemeClr val="tx1"/>
                </a:solidFill>
              </a:rPr>
              <a:t>SampleResult</a:t>
            </a:r>
            <a:r>
              <a:rPr lang="en-US" sz="1800" dirty="0" smtClean="0">
                <a:solidFill>
                  <a:schemeClr val="tx1"/>
                </a:solidFill>
              </a:rPr>
              <a:t> is null)</a:t>
            </a:r>
          </a:p>
          <a:p>
            <a:pPr marL="285750" indent="-285750" algn="l">
              <a:buFont typeface="Arial" panose="020B0604020202020204" pitchFamily="34" charset="0"/>
              <a:buChar char="•"/>
            </a:pPr>
            <a:r>
              <a:rPr lang="en-US" sz="1800" dirty="0" smtClean="0">
                <a:solidFill>
                  <a:schemeClr val="tx1"/>
                </a:solidFill>
              </a:rPr>
              <a:t>Listeners (unless </a:t>
            </a:r>
            <a:r>
              <a:rPr lang="en-US" sz="1800" dirty="0" err="1" smtClean="0">
                <a:solidFill>
                  <a:schemeClr val="tx1"/>
                </a:solidFill>
              </a:rPr>
              <a:t>SampleResult</a:t>
            </a:r>
            <a:r>
              <a:rPr lang="en-US" sz="1800" dirty="0" smtClean="0">
                <a:solidFill>
                  <a:schemeClr val="tx1"/>
                </a:solidFill>
              </a:rPr>
              <a:t> is null)</a:t>
            </a:r>
            <a:endParaRPr lang="en-GB" sz="1800" dirty="0" smtClean="0">
              <a:solidFill>
                <a:schemeClr val="tx1"/>
              </a:solidFill>
            </a:endParaRPr>
          </a:p>
        </p:txBody>
      </p:sp>
      <p:pic>
        <p:nvPicPr>
          <p:cNvPr id="326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946" y="4547162"/>
            <a:ext cx="2219006" cy="231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pic>
        <p:nvPicPr>
          <p:cNvPr id="326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412" y="4547822"/>
            <a:ext cx="1988638" cy="231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
        <p:nvSpPr>
          <p:cNvPr id="13" name="Content Placeholder 4"/>
          <p:cNvSpPr>
            <a:spLocks noGrp="1"/>
          </p:cNvSpPr>
          <p:nvPr>
            <p:ph idx="1"/>
          </p:nvPr>
        </p:nvSpPr>
        <p:spPr>
          <a:xfrm>
            <a:off x="4087369" y="1071168"/>
            <a:ext cx="4928616" cy="3475993"/>
          </a:xfrm>
          <a:prstGeom prst="rect">
            <a:avLst/>
          </a:prstGeom>
        </p:spPr>
        <p:txBody>
          <a:bodyPr wrap="square" numCol="1">
            <a:normAutofit fontScale="40000" lnSpcReduction="20000"/>
          </a:bodyPr>
          <a:lstStyle/>
          <a:p>
            <a:pPr algn="just"/>
            <a:r>
              <a:rPr lang="en-US" altLang="en-US" sz="3800" dirty="0">
                <a:latin typeface="Arial" panose="020B0604020202020204" pitchFamily="34" charset="0"/>
                <a:cs typeface="Arial" panose="020B0604020202020204" pitchFamily="34" charset="0"/>
              </a:rPr>
              <a:t>Scoping </a:t>
            </a:r>
            <a:r>
              <a:rPr lang="en-US" altLang="en-US" sz="3800" dirty="0" smtClean="0">
                <a:latin typeface="Arial" panose="020B0604020202020204" pitchFamily="34" charset="0"/>
                <a:cs typeface="Arial" panose="020B0604020202020204" pitchFamily="34" charset="0"/>
              </a:rPr>
              <a:t>Rules –</a:t>
            </a:r>
          </a:p>
          <a:p>
            <a:pPr algn="just"/>
            <a:endParaRPr lang="en-US" altLang="en-US" sz="2800" dirty="0" smtClean="0">
              <a:latin typeface="Arial" panose="020B0604020202020204" pitchFamily="34" charset="0"/>
              <a:cs typeface="Arial" panose="020B0604020202020204" pitchFamily="34" charset="0"/>
            </a:endParaRPr>
          </a:p>
          <a:p>
            <a:pPr algn="just"/>
            <a:r>
              <a:rPr lang="en-US" altLang="en-US" sz="2800" dirty="0" smtClean="0">
                <a:latin typeface="Arial" panose="020B0604020202020204" pitchFamily="34" charset="0"/>
                <a:cs typeface="Arial" panose="020B0604020202020204" pitchFamily="34" charset="0"/>
              </a:rPr>
              <a:t>When </a:t>
            </a:r>
            <a:r>
              <a:rPr lang="en-US" altLang="en-US" sz="2800" dirty="0">
                <a:latin typeface="Arial" panose="020B0604020202020204" pitchFamily="34" charset="0"/>
                <a:cs typeface="Arial" panose="020B0604020202020204" pitchFamily="34" charset="0"/>
              </a:rPr>
              <a:t>you create your test plan, you will create an ordered list of sample request (via Samplers) that represent a set of steps to be executed. These requests are often organized within controllers that are also ordered.</a:t>
            </a:r>
          </a:p>
          <a:p>
            <a:pPr algn="just"/>
            <a:r>
              <a:rPr lang="en-US" altLang="en-US" sz="2800" dirty="0">
                <a:latin typeface="Arial" panose="020B0604020202020204" pitchFamily="34" charset="0"/>
                <a:cs typeface="Arial" panose="020B0604020202020204" pitchFamily="34" charset="0"/>
              </a:rPr>
              <a:t>Primarily ordered (controllers, samplers) - processed in the order in which they appear in the tree.</a:t>
            </a:r>
          </a:p>
          <a:p>
            <a:pPr algn="just"/>
            <a:r>
              <a:rPr lang="en-US" altLang="en-US" sz="2800" dirty="0" smtClean="0">
                <a:latin typeface="Arial" panose="020B0604020202020204" pitchFamily="34" charset="0"/>
                <a:cs typeface="Arial" panose="020B0604020202020204" pitchFamily="34" charset="0"/>
              </a:rPr>
              <a:t>Strictly </a:t>
            </a:r>
            <a:r>
              <a:rPr lang="en-US" altLang="en-US" sz="2800" dirty="0">
                <a:latin typeface="Arial" panose="020B0604020202020204" pitchFamily="34" charset="0"/>
                <a:cs typeface="Arial" panose="020B0604020202020204" pitchFamily="34" charset="0"/>
              </a:rPr>
              <a:t>hierarchical (Listeners, </a:t>
            </a:r>
            <a:r>
              <a:rPr lang="en-US" altLang="en-US" sz="2800" dirty="0" err="1">
                <a:latin typeface="Arial" panose="020B0604020202020204" pitchFamily="34" charset="0"/>
                <a:cs typeface="Arial" panose="020B0604020202020204" pitchFamily="34" charset="0"/>
              </a:rPr>
              <a:t>Config</a:t>
            </a:r>
            <a:r>
              <a:rPr lang="en-US" altLang="en-US" sz="2800" dirty="0">
                <a:latin typeface="Arial" panose="020B0604020202020204" pitchFamily="34" charset="0"/>
                <a:cs typeface="Arial" panose="020B0604020202020204" pitchFamily="34" charset="0"/>
              </a:rPr>
              <a:t> Elements, Post-</a:t>
            </a:r>
            <a:r>
              <a:rPr lang="en-US" altLang="en-US" sz="2800" dirty="0" err="1">
                <a:latin typeface="Arial" panose="020B0604020202020204" pitchFamily="34" charset="0"/>
                <a:cs typeface="Arial" panose="020B0604020202020204" pitchFamily="34" charset="0"/>
              </a:rPr>
              <a:t>Procesors</a:t>
            </a:r>
            <a:r>
              <a:rPr lang="en-US" altLang="en-US" sz="2800" dirty="0">
                <a:latin typeface="Arial" panose="020B0604020202020204" pitchFamily="34" charset="0"/>
                <a:cs typeface="Arial" panose="020B0604020202020204" pitchFamily="34" charset="0"/>
              </a:rPr>
              <a:t>, Pre-Processors, Assertions, Timers</a:t>
            </a:r>
            <a:r>
              <a:rPr lang="en-US" altLang="en-US" sz="2800" dirty="0" smtClean="0">
                <a:latin typeface="Arial" panose="020B0604020202020204" pitchFamily="34" charset="0"/>
                <a:cs typeface="Arial" panose="020B0604020202020204" pitchFamily="34" charset="0"/>
              </a:rPr>
              <a:t>) - </a:t>
            </a:r>
            <a:r>
              <a:rPr lang="en-US" altLang="en-US" sz="2800" dirty="0">
                <a:latin typeface="Arial" panose="020B0604020202020204" pitchFamily="34" charset="0"/>
                <a:cs typeface="Arial" panose="020B0604020202020204" pitchFamily="34" charset="0"/>
              </a:rPr>
              <a:t>processed according to the scope in which they are </a:t>
            </a:r>
            <a:r>
              <a:rPr lang="en-US" altLang="en-US" sz="2800" dirty="0" smtClean="0">
                <a:latin typeface="Arial" panose="020B0604020202020204" pitchFamily="34" charset="0"/>
                <a:cs typeface="Arial" panose="020B0604020202020204" pitchFamily="34" charset="0"/>
              </a:rPr>
              <a:t>found. </a:t>
            </a:r>
            <a:r>
              <a:rPr lang="en-US" altLang="en-US" sz="2800" dirty="0">
                <a:latin typeface="Arial" panose="020B0604020202020204" pitchFamily="34" charset="0"/>
                <a:cs typeface="Arial" panose="020B0604020202020204" pitchFamily="34" charset="0"/>
              </a:rPr>
              <a:t>An Assertion, for example, is hierarchical in the test tree. If its parent is a request, then it is applied to that request. If its parent is a Controller, then it affects all requests that are descendants of that </a:t>
            </a:r>
            <a:r>
              <a:rPr lang="en-US" altLang="en-US" sz="2800" dirty="0" smtClean="0">
                <a:latin typeface="Arial" panose="020B0604020202020204" pitchFamily="34" charset="0"/>
                <a:cs typeface="Arial" panose="020B0604020202020204" pitchFamily="34" charset="0"/>
              </a:rPr>
              <a:t>Controller. Order </a:t>
            </a:r>
            <a:r>
              <a:rPr lang="en-US" altLang="en-US" sz="2800" dirty="0">
                <a:latin typeface="Arial" panose="020B0604020202020204" pitchFamily="34" charset="0"/>
                <a:cs typeface="Arial" panose="020B0604020202020204" pitchFamily="34" charset="0"/>
              </a:rPr>
              <a:t>is irrelevant for hierarchical </a:t>
            </a:r>
            <a:r>
              <a:rPr lang="en-US" altLang="en-US" sz="2800" dirty="0" smtClean="0">
                <a:latin typeface="Arial" panose="020B0604020202020204" pitchFamily="34" charset="0"/>
                <a:cs typeface="Arial" panose="020B0604020202020204" pitchFamily="34" charset="0"/>
              </a:rPr>
              <a:t>elements.</a:t>
            </a:r>
          </a:p>
          <a:p>
            <a:pPr algn="just"/>
            <a:r>
              <a:rPr lang="en-US" altLang="en-US" sz="2800" dirty="0" smtClean="0">
                <a:solidFill>
                  <a:schemeClr val="tx1"/>
                </a:solidFill>
                <a:latin typeface="Arial" panose="020B0604020202020204" pitchFamily="34" charset="0"/>
                <a:cs typeface="Arial" panose="020B0604020202020204" pitchFamily="34" charset="0"/>
              </a:rPr>
              <a:t>Timers, Assertions, Pre- and Post-Processors are only processed if there is a sampler to which they apply.</a:t>
            </a:r>
          </a:p>
        </p:txBody>
      </p:sp>
    </p:spTree>
    <p:extLst>
      <p:ext uri="{BB962C8B-B14F-4D97-AF65-F5344CB8AC3E}">
        <p14:creationId xmlns:p14="http://schemas.microsoft.com/office/powerpoint/2010/main" val="2276461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Execution Order and scoping example</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14</a:t>
            </a:fld>
            <a:endParaRPr lang="en-GB" altLang="en-US"/>
          </a:p>
        </p:txBody>
      </p:sp>
      <p:sp>
        <p:nvSpPr>
          <p:cNvPr id="7" name="Content Placeholder 6"/>
          <p:cNvSpPr>
            <a:spLocks noGrp="1"/>
          </p:cNvSpPr>
          <p:nvPr>
            <p:ph idx="1"/>
          </p:nvPr>
        </p:nvSpPr>
        <p:spPr>
          <a:xfrm>
            <a:off x="891541" y="1100629"/>
            <a:ext cx="2363724" cy="3579849"/>
          </a:xfrm>
        </p:spPr>
        <p:txBody>
          <a:bodyPr>
            <a:normAutofit fontScale="55000" lnSpcReduction="20000"/>
          </a:bodyPr>
          <a:lstStyle/>
          <a:p>
            <a:pPr algn="just"/>
            <a:r>
              <a:rPr lang="en-US" altLang="en-US" dirty="0"/>
              <a:t>For example, in the following test plan:</a:t>
            </a:r>
          </a:p>
          <a:p>
            <a:pPr algn="just">
              <a:lnSpc>
                <a:spcPct val="110000"/>
              </a:lnSpc>
              <a:spcBef>
                <a:spcPts val="0"/>
              </a:spcBef>
            </a:pPr>
            <a:r>
              <a:rPr lang="en-US" altLang="en-US" dirty="0"/>
              <a:t>Controller</a:t>
            </a:r>
          </a:p>
          <a:p>
            <a:pPr algn="just">
              <a:lnSpc>
                <a:spcPct val="110000"/>
              </a:lnSpc>
              <a:spcBef>
                <a:spcPts val="0"/>
              </a:spcBef>
            </a:pPr>
            <a:r>
              <a:rPr lang="en-US" altLang="en-US" dirty="0"/>
              <a:t>Post-Processor 1</a:t>
            </a:r>
          </a:p>
          <a:p>
            <a:pPr algn="just">
              <a:lnSpc>
                <a:spcPct val="110000"/>
              </a:lnSpc>
              <a:spcBef>
                <a:spcPts val="0"/>
              </a:spcBef>
            </a:pPr>
            <a:r>
              <a:rPr lang="en-US" altLang="en-US" dirty="0"/>
              <a:t>Sampler 1</a:t>
            </a:r>
          </a:p>
          <a:p>
            <a:pPr algn="just">
              <a:lnSpc>
                <a:spcPct val="110000"/>
              </a:lnSpc>
              <a:spcBef>
                <a:spcPts val="0"/>
              </a:spcBef>
            </a:pPr>
            <a:r>
              <a:rPr lang="en-US" altLang="en-US" dirty="0"/>
              <a:t>Sampler 2</a:t>
            </a:r>
          </a:p>
          <a:p>
            <a:pPr algn="just">
              <a:lnSpc>
                <a:spcPct val="110000"/>
              </a:lnSpc>
              <a:spcBef>
                <a:spcPts val="0"/>
              </a:spcBef>
            </a:pPr>
            <a:r>
              <a:rPr lang="en-US" altLang="en-US" dirty="0"/>
              <a:t>Timer 1</a:t>
            </a:r>
          </a:p>
          <a:p>
            <a:pPr algn="just">
              <a:lnSpc>
                <a:spcPct val="110000"/>
              </a:lnSpc>
              <a:spcBef>
                <a:spcPts val="0"/>
              </a:spcBef>
            </a:pPr>
            <a:r>
              <a:rPr lang="en-US" altLang="en-US" dirty="0"/>
              <a:t>Assertion 1</a:t>
            </a:r>
          </a:p>
          <a:p>
            <a:pPr algn="just">
              <a:lnSpc>
                <a:spcPct val="110000"/>
              </a:lnSpc>
              <a:spcBef>
                <a:spcPts val="0"/>
              </a:spcBef>
            </a:pPr>
            <a:r>
              <a:rPr lang="en-US" altLang="en-US" dirty="0"/>
              <a:t>Pre-Processor 1</a:t>
            </a:r>
          </a:p>
          <a:p>
            <a:pPr algn="just">
              <a:lnSpc>
                <a:spcPct val="110000"/>
              </a:lnSpc>
              <a:spcBef>
                <a:spcPts val="0"/>
              </a:spcBef>
            </a:pPr>
            <a:r>
              <a:rPr lang="en-US" altLang="en-US" dirty="0"/>
              <a:t>Timer 2</a:t>
            </a:r>
          </a:p>
          <a:p>
            <a:pPr algn="just">
              <a:lnSpc>
                <a:spcPct val="110000"/>
              </a:lnSpc>
              <a:spcBef>
                <a:spcPts val="0"/>
              </a:spcBef>
            </a:pPr>
            <a:r>
              <a:rPr lang="en-US" altLang="en-US" dirty="0"/>
              <a:t>Post-Processor 2</a:t>
            </a:r>
          </a:p>
          <a:p>
            <a:pPr algn="just">
              <a:lnSpc>
                <a:spcPct val="110000"/>
              </a:lnSpc>
              <a:spcBef>
                <a:spcPts val="0"/>
              </a:spcBef>
            </a:pPr>
            <a:endParaRPr lang="en-US" altLang="en-US" dirty="0"/>
          </a:p>
          <a:p>
            <a:pPr algn="just"/>
            <a:r>
              <a:rPr lang="en-US" altLang="en-US" dirty="0"/>
              <a:t>The order of execution would be:</a:t>
            </a:r>
          </a:p>
          <a:p>
            <a:pPr algn="just">
              <a:spcBef>
                <a:spcPts val="0"/>
              </a:spcBef>
            </a:pPr>
            <a:endParaRPr lang="en-US" altLang="en-US" dirty="0"/>
          </a:p>
          <a:p>
            <a:pPr algn="just">
              <a:spcBef>
                <a:spcPts val="0"/>
              </a:spcBef>
            </a:pPr>
            <a:r>
              <a:rPr lang="en-US" altLang="en-US" dirty="0"/>
              <a:t>Pre-Processor 1</a:t>
            </a:r>
          </a:p>
          <a:p>
            <a:pPr algn="just">
              <a:spcBef>
                <a:spcPts val="0"/>
              </a:spcBef>
            </a:pPr>
            <a:r>
              <a:rPr lang="en-US" altLang="en-US" dirty="0"/>
              <a:t>Timer 1</a:t>
            </a:r>
          </a:p>
          <a:p>
            <a:pPr algn="just">
              <a:spcBef>
                <a:spcPts val="0"/>
              </a:spcBef>
            </a:pPr>
            <a:r>
              <a:rPr lang="en-US" altLang="en-US" dirty="0"/>
              <a:t>Timer 2</a:t>
            </a:r>
          </a:p>
          <a:p>
            <a:pPr algn="just">
              <a:spcBef>
                <a:spcPts val="0"/>
              </a:spcBef>
            </a:pPr>
            <a:r>
              <a:rPr lang="en-US" altLang="en-US" dirty="0"/>
              <a:t>Sampler 1</a:t>
            </a:r>
          </a:p>
          <a:p>
            <a:pPr algn="just">
              <a:spcBef>
                <a:spcPts val="0"/>
              </a:spcBef>
            </a:pPr>
            <a:r>
              <a:rPr lang="en-US" altLang="en-US" dirty="0"/>
              <a:t>Post-Processor 1</a:t>
            </a:r>
          </a:p>
          <a:p>
            <a:pPr algn="just">
              <a:spcBef>
                <a:spcPts val="0"/>
              </a:spcBef>
            </a:pPr>
            <a:r>
              <a:rPr lang="en-US" altLang="en-US" dirty="0"/>
              <a:t>Post-Processor 2</a:t>
            </a:r>
          </a:p>
          <a:p>
            <a:pPr algn="just">
              <a:spcBef>
                <a:spcPts val="0"/>
              </a:spcBef>
            </a:pPr>
            <a:r>
              <a:rPr lang="en-US" altLang="en-US" dirty="0"/>
              <a:t>Assertion 1</a:t>
            </a:r>
          </a:p>
          <a:p>
            <a:pPr algn="just">
              <a:spcBef>
                <a:spcPts val="0"/>
              </a:spcBef>
            </a:pPr>
            <a:endParaRPr lang="en-US" altLang="en-US" dirty="0"/>
          </a:p>
          <a:p>
            <a:pPr algn="just">
              <a:spcBef>
                <a:spcPts val="0"/>
              </a:spcBef>
            </a:pPr>
            <a:r>
              <a:rPr lang="en-US" altLang="en-US" dirty="0"/>
              <a:t>Pre-Processor 1</a:t>
            </a:r>
          </a:p>
          <a:p>
            <a:pPr algn="just">
              <a:spcBef>
                <a:spcPts val="0"/>
              </a:spcBef>
            </a:pPr>
            <a:r>
              <a:rPr lang="en-US" altLang="en-US" dirty="0"/>
              <a:t>Timer 1</a:t>
            </a:r>
          </a:p>
          <a:p>
            <a:pPr algn="just">
              <a:spcBef>
                <a:spcPts val="0"/>
              </a:spcBef>
            </a:pPr>
            <a:r>
              <a:rPr lang="en-US" altLang="en-US" dirty="0"/>
              <a:t>Timer 2</a:t>
            </a:r>
          </a:p>
          <a:p>
            <a:pPr algn="just">
              <a:spcBef>
                <a:spcPts val="0"/>
              </a:spcBef>
            </a:pPr>
            <a:r>
              <a:rPr lang="en-US" altLang="en-US" dirty="0"/>
              <a:t>Sampler 2</a:t>
            </a:r>
          </a:p>
          <a:p>
            <a:pPr algn="just">
              <a:spcBef>
                <a:spcPts val="0"/>
              </a:spcBef>
            </a:pPr>
            <a:r>
              <a:rPr lang="en-US" altLang="en-US" dirty="0"/>
              <a:t>Post-Processor 1</a:t>
            </a:r>
          </a:p>
          <a:p>
            <a:pPr algn="just">
              <a:spcBef>
                <a:spcPts val="0"/>
              </a:spcBef>
            </a:pPr>
            <a:r>
              <a:rPr lang="en-US" altLang="en-US" dirty="0"/>
              <a:t>Post-Processor 2</a:t>
            </a:r>
          </a:p>
          <a:p>
            <a:pPr algn="just">
              <a:spcBef>
                <a:spcPts val="0"/>
              </a:spcBef>
            </a:pPr>
            <a:r>
              <a:rPr lang="en-US" altLang="en-US" dirty="0"/>
              <a:t>Assertion 1</a:t>
            </a:r>
          </a:p>
          <a:p>
            <a:endParaRPr lang="en-GB" dirty="0"/>
          </a:p>
        </p:txBody>
      </p:sp>
      <p:sp>
        <p:nvSpPr>
          <p:cNvPr id="8" name="Text Placeholder 2"/>
          <p:cNvSpPr txBox="1">
            <a:spLocks/>
          </p:cNvSpPr>
          <p:nvPr/>
        </p:nvSpPr>
        <p:spPr>
          <a:xfrm>
            <a:off x="3218688" y="1087692"/>
            <a:ext cx="3072384" cy="480741"/>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fontAlgn="auto">
              <a:spcAft>
                <a:spcPts val="0"/>
              </a:spcAft>
            </a:pPr>
            <a:r>
              <a:rPr lang="en-US" altLang="en-US" dirty="0" smtClean="0"/>
              <a:t>Thread  groups</a:t>
            </a:r>
          </a:p>
        </p:txBody>
      </p:sp>
      <p:sp>
        <p:nvSpPr>
          <p:cNvPr id="9" name="Text Placeholder 3"/>
          <p:cNvSpPr txBox="1">
            <a:spLocks/>
          </p:cNvSpPr>
          <p:nvPr/>
        </p:nvSpPr>
        <p:spPr>
          <a:xfrm>
            <a:off x="6291072" y="1092454"/>
            <a:ext cx="2907792" cy="477266"/>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fontAlgn="auto">
              <a:spcAft>
                <a:spcPts val="0"/>
              </a:spcAft>
            </a:pPr>
            <a:r>
              <a:rPr lang="en-US" altLang="en-US" dirty="0" smtClean="0"/>
              <a:t>Loop controllers</a:t>
            </a:r>
          </a:p>
          <a:p>
            <a:pPr fontAlgn="auto">
              <a:spcAft>
                <a:spcPts val="0"/>
              </a:spcAft>
            </a:pPr>
            <a:endParaRPr lang="en-US" altLang="en-US" dirty="0" smtClean="0"/>
          </a:p>
        </p:txBody>
      </p:sp>
      <p:sp>
        <p:nvSpPr>
          <p:cNvPr id="10" name="Content Placeholder 4"/>
          <p:cNvSpPr txBox="1">
            <a:spLocks/>
          </p:cNvSpPr>
          <p:nvPr/>
        </p:nvSpPr>
        <p:spPr>
          <a:xfrm>
            <a:off x="3218688" y="1746504"/>
            <a:ext cx="3072384" cy="2806835"/>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fontAlgn="auto">
              <a:spcAft>
                <a:spcPts val="0"/>
              </a:spcAft>
            </a:pPr>
            <a:r>
              <a:rPr lang="en-US" altLang="en-US" dirty="0" smtClean="0"/>
              <a:t>Determine</a:t>
            </a:r>
          </a:p>
          <a:p>
            <a:pPr fontAlgn="auto">
              <a:spcAft>
                <a:spcPts val="0"/>
              </a:spcAft>
            </a:pPr>
            <a:endParaRPr lang="en-US" altLang="en-US" dirty="0" smtClean="0"/>
          </a:p>
          <a:p>
            <a:pPr lvl="1" fontAlgn="auto">
              <a:spcAft>
                <a:spcPts val="0"/>
              </a:spcAft>
            </a:pPr>
            <a:r>
              <a:rPr lang="en-US" altLang="en-US" b="0" dirty="0" smtClean="0"/>
              <a:t> How many users, will concurrently run the tests</a:t>
            </a:r>
          </a:p>
          <a:p>
            <a:pPr lvl="1" fontAlgn="auto">
              <a:spcAft>
                <a:spcPts val="0"/>
              </a:spcAft>
            </a:pPr>
            <a:r>
              <a:rPr lang="en-US" altLang="en-US" b="0" dirty="0" smtClean="0"/>
              <a:t>How long between 2 launch of the test</a:t>
            </a:r>
          </a:p>
          <a:p>
            <a:pPr lvl="1" fontAlgn="auto">
              <a:spcAft>
                <a:spcPts val="0"/>
              </a:spcAft>
            </a:pPr>
            <a:r>
              <a:rPr lang="en-US" altLang="en-US" b="0" dirty="0" smtClean="0"/>
              <a:t>How many times the tests will be run</a:t>
            </a:r>
          </a:p>
          <a:p>
            <a:pPr lvl="1" fontAlgn="auto">
              <a:spcAft>
                <a:spcPts val="0"/>
              </a:spcAft>
            </a:pPr>
            <a:endParaRPr lang="en-US" altLang="en-US" b="0" dirty="0" smtClean="0"/>
          </a:p>
        </p:txBody>
      </p:sp>
      <p:sp>
        <p:nvSpPr>
          <p:cNvPr id="11" name="Content Placeholder 5"/>
          <p:cNvSpPr txBox="1">
            <a:spLocks/>
          </p:cNvSpPr>
          <p:nvPr/>
        </p:nvSpPr>
        <p:spPr>
          <a:xfrm>
            <a:off x="6291072" y="1746504"/>
            <a:ext cx="2907792" cy="2806835"/>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fontAlgn="auto">
              <a:spcAft>
                <a:spcPts val="0"/>
              </a:spcAft>
            </a:pPr>
            <a:r>
              <a:rPr lang="en-US" altLang="en-US" dirty="0" smtClean="0"/>
              <a:t>Determine in a thread group</a:t>
            </a:r>
          </a:p>
          <a:p>
            <a:pPr fontAlgn="auto">
              <a:spcAft>
                <a:spcPts val="0"/>
              </a:spcAft>
            </a:pPr>
            <a:endParaRPr lang="en-US" altLang="en-US" dirty="0" smtClean="0"/>
          </a:p>
          <a:p>
            <a:pPr lvl="1" fontAlgn="auto">
              <a:spcAft>
                <a:spcPts val="0"/>
              </a:spcAft>
            </a:pPr>
            <a:r>
              <a:rPr lang="en-US" altLang="en-US" b="0" dirty="0" smtClean="0"/>
              <a:t>How long between 2 launch of the same sampler</a:t>
            </a:r>
          </a:p>
          <a:p>
            <a:pPr lvl="1" fontAlgn="auto">
              <a:spcAft>
                <a:spcPts val="0"/>
              </a:spcAft>
            </a:pPr>
            <a:endParaRPr lang="en-US" altLang="en-US" b="0" dirty="0" smtClean="0"/>
          </a:p>
          <a:p>
            <a:pPr lvl="1" fontAlgn="auto">
              <a:spcAft>
                <a:spcPts val="0"/>
              </a:spcAft>
            </a:pPr>
            <a:r>
              <a:rPr lang="en-US" altLang="en-US" b="0" dirty="0" smtClean="0"/>
              <a:t>How many times the set of tests will be run.</a:t>
            </a:r>
          </a:p>
          <a:p>
            <a:pPr lvl="1" fontAlgn="auto">
              <a:spcAft>
                <a:spcPts val="0"/>
              </a:spcAft>
            </a:pPr>
            <a:endParaRPr lang="en-US" altLang="en-US" b="0" dirty="0" smtClean="0"/>
          </a:p>
        </p:txBody>
      </p:sp>
    </p:spTree>
    <p:extLst>
      <p:ext uri="{BB962C8B-B14F-4D97-AF65-F5344CB8AC3E}">
        <p14:creationId xmlns:p14="http://schemas.microsoft.com/office/powerpoint/2010/main" val="276844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test elements</a:t>
            </a:r>
            <a:endParaRPr lang="en-GB" dirty="0"/>
          </a:p>
        </p:txBody>
      </p:sp>
      <p:sp>
        <p:nvSpPr>
          <p:cNvPr id="3" name="Text Placeholder 2"/>
          <p:cNvSpPr>
            <a:spLocks noGrp="1"/>
          </p:cNvSpPr>
          <p:nvPr>
            <p:ph type="body" idx="1"/>
          </p:nvPr>
        </p:nvSpPr>
        <p:spPr/>
        <p:txBody>
          <a:bodyPr/>
          <a:lstStyle/>
          <a:p>
            <a:r>
              <a:rPr lang="en-GB" dirty="0" smtClean="0"/>
              <a:t>Save Elements</a:t>
            </a:r>
            <a:endParaRPr lang="en-GB" dirty="0"/>
          </a:p>
        </p:txBody>
      </p:sp>
      <p:sp>
        <p:nvSpPr>
          <p:cNvPr id="4" name="Content Placeholder 3"/>
          <p:cNvSpPr>
            <a:spLocks noGrp="1"/>
          </p:cNvSpPr>
          <p:nvPr>
            <p:ph sz="half" idx="2"/>
          </p:nvPr>
        </p:nvSpPr>
        <p:spPr/>
        <p:txBody>
          <a:bodyPr>
            <a:normAutofit fontScale="77500" lnSpcReduction="20000"/>
          </a:bodyPr>
          <a:lstStyle/>
          <a:p>
            <a:r>
              <a:rPr lang="en-US" dirty="0" smtClean="0"/>
              <a:t>Choose </a:t>
            </a:r>
            <a:r>
              <a:rPr lang="en-US" dirty="0"/>
              <a:t>the “Save Selection As…”option. </a:t>
            </a:r>
            <a:r>
              <a:rPr lang="en-US" dirty="0" err="1"/>
              <a:t>JMeter</a:t>
            </a:r>
            <a:r>
              <a:rPr lang="en-US" dirty="0"/>
              <a:t> will save the selected element, plus all child elements beneath it</a:t>
            </a:r>
            <a:r>
              <a:rPr lang="en-US" dirty="0" smtClean="0"/>
              <a:t>.</a:t>
            </a:r>
          </a:p>
          <a:p>
            <a:r>
              <a:rPr lang="en-US" dirty="0" smtClean="0"/>
              <a:t>Created </a:t>
            </a:r>
            <a:r>
              <a:rPr lang="en-US" dirty="0"/>
              <a:t>file cannot be saved in </a:t>
            </a:r>
            <a:r>
              <a:rPr lang="en-US" dirty="0" err="1"/>
              <a:t>jmeter</a:t>
            </a:r>
            <a:r>
              <a:rPr lang="en-US" dirty="0"/>
              <a:t> by default; you have to explicitly save the element</a:t>
            </a:r>
            <a:r>
              <a:rPr lang="en-US" dirty="0" smtClean="0"/>
              <a:t>.</a:t>
            </a:r>
          </a:p>
          <a:p>
            <a:r>
              <a:rPr lang="en-US" dirty="0" err="1"/>
              <a:t>JMeter</a:t>
            </a:r>
            <a:r>
              <a:rPr lang="en-US" dirty="0"/>
              <a:t> Test Elements and Test plan are stored in *.JMX format</a:t>
            </a:r>
            <a:r>
              <a:rPr lang="en-US" dirty="0" smtClean="0"/>
              <a:t>.</a:t>
            </a:r>
            <a:endParaRPr lang="en-GB" dirty="0"/>
          </a:p>
        </p:txBody>
      </p:sp>
      <p:sp>
        <p:nvSpPr>
          <p:cNvPr id="5" name="Text Placeholder 4"/>
          <p:cNvSpPr>
            <a:spLocks noGrp="1"/>
          </p:cNvSpPr>
          <p:nvPr>
            <p:ph type="body" sz="quarter" idx="3"/>
          </p:nvPr>
        </p:nvSpPr>
        <p:spPr/>
        <p:txBody>
          <a:bodyPr/>
          <a:lstStyle/>
          <a:p>
            <a:r>
              <a:rPr lang="en-GB" dirty="0" smtClean="0"/>
              <a:t>load elements</a:t>
            </a:r>
            <a:endParaRPr lang="en-GB" dirty="0"/>
          </a:p>
        </p:txBody>
      </p:sp>
      <p:sp>
        <p:nvSpPr>
          <p:cNvPr id="6" name="Content Placeholder 5"/>
          <p:cNvSpPr>
            <a:spLocks noGrp="1"/>
          </p:cNvSpPr>
          <p:nvPr>
            <p:ph sz="quarter" idx="4"/>
          </p:nvPr>
        </p:nvSpPr>
        <p:spPr/>
        <p:txBody>
          <a:bodyPr>
            <a:normAutofit fontScale="92500" lnSpcReduction="10000"/>
          </a:bodyPr>
          <a:lstStyle/>
          <a:p>
            <a:r>
              <a:rPr lang="en-US" dirty="0"/>
              <a:t>To load the element from existing file, then right click on the selected element and click on “Merge” option</a:t>
            </a:r>
            <a:r>
              <a:rPr lang="en-US" dirty="0" smtClean="0"/>
              <a:t>.</a:t>
            </a:r>
          </a:p>
          <a:p>
            <a:r>
              <a:rPr lang="en-US" dirty="0" smtClean="0"/>
              <a:t>Browse </a:t>
            </a:r>
            <a:r>
              <a:rPr lang="en-US" dirty="0"/>
              <a:t>the file from the existing saved Element</a:t>
            </a:r>
            <a:r>
              <a:rPr lang="en-US" dirty="0" smtClean="0"/>
              <a:t>.</a:t>
            </a:r>
            <a:endParaRPr lang="en-GB" dirty="0"/>
          </a:p>
        </p:txBody>
      </p:sp>
      <p:sp>
        <p:nvSpPr>
          <p:cNvPr id="7" name="Slide Number Placeholder 6"/>
          <p:cNvSpPr>
            <a:spLocks noGrp="1"/>
          </p:cNvSpPr>
          <p:nvPr>
            <p:ph type="sldNum" sz="quarter" idx="12"/>
          </p:nvPr>
        </p:nvSpPr>
        <p:spPr/>
        <p:txBody>
          <a:bodyPr/>
          <a:lstStyle/>
          <a:p>
            <a:fld id="{39B8AAFA-B53B-4B8D-A3D4-28C9379DCDA4}" type="slidenum">
              <a:rPr lang="en-GB" altLang="en-US" smtClean="0"/>
              <a:pPr/>
              <a:t>15</a:t>
            </a:fld>
            <a:endParaRPr lang="en-GB" altLang="en-US"/>
          </a:p>
        </p:txBody>
      </p:sp>
      <p:sp>
        <p:nvSpPr>
          <p:cNvPr id="10" name="AutoShape 6" descr="Load and Save Jmeter Elements"/>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461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639" y="4765633"/>
            <a:ext cx="3452812" cy="209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3426118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Test </a:t>
            </a:r>
            <a:r>
              <a:rPr lang="en-US" altLang="en-US" dirty="0" smtClean="0"/>
              <a:t>Elements : </a:t>
            </a:r>
            <a:r>
              <a:rPr lang="en-US" altLang="en-US" dirty="0"/>
              <a:t>Thread Group</a:t>
            </a:r>
            <a:endParaRPr lang="en-GB" dirty="0"/>
          </a:p>
        </p:txBody>
      </p:sp>
      <p:sp>
        <p:nvSpPr>
          <p:cNvPr id="3" name="Content Placeholder 2"/>
          <p:cNvSpPr>
            <a:spLocks noGrp="1"/>
          </p:cNvSpPr>
          <p:nvPr>
            <p:ph idx="1"/>
          </p:nvPr>
        </p:nvSpPr>
        <p:spPr>
          <a:xfrm>
            <a:off x="891540" y="1100629"/>
            <a:ext cx="8147685" cy="2892298"/>
          </a:xfrm>
        </p:spPr>
        <p:txBody>
          <a:bodyPr>
            <a:normAutofit fontScale="77500" lnSpcReduction="20000"/>
          </a:bodyPr>
          <a:lstStyle/>
          <a:p>
            <a:pPr marL="341313" indent="-341313">
              <a:buClr>
                <a:srgbClr val="4A6071"/>
              </a:buClr>
              <a:buFont typeface="Gill Sans MT"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t>The first </a:t>
            </a:r>
            <a:r>
              <a:rPr lang="en-US" altLang="en-US" dirty="0"/>
              <a:t>step you want to do with every </a:t>
            </a:r>
            <a:r>
              <a:rPr lang="en-US" altLang="en-US" dirty="0" err="1"/>
              <a:t>JMeter</a:t>
            </a:r>
            <a:r>
              <a:rPr lang="en-US" altLang="en-US" dirty="0"/>
              <a:t> Test Plan is to add a Thread Group element.</a:t>
            </a:r>
          </a:p>
          <a:p>
            <a:pPr marL="341313" indent="-341313">
              <a:buClr>
                <a:srgbClr val="4A6071"/>
              </a:buClr>
              <a:buFont typeface="Gill Sans MT"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t>Represents </a:t>
            </a:r>
            <a:r>
              <a:rPr lang="en-US" altLang="en-US" dirty="0"/>
              <a:t>user group</a:t>
            </a:r>
          </a:p>
          <a:p>
            <a:pPr marL="341313" indent="-341313">
              <a:buClr>
                <a:srgbClr val="4A6071"/>
              </a:buClr>
              <a:buFont typeface="Gill Sans MT" pitchFamily="32"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Each thread will execute the test plan</a:t>
            </a:r>
          </a:p>
          <a:p>
            <a:pPr>
              <a:buFont typeface="Arial" panose="020B0604020202020204" pitchFamily="34" charset="0"/>
              <a:buChar char="•"/>
            </a:pPr>
            <a:r>
              <a:rPr lang="en-US" altLang="en-US" dirty="0"/>
              <a:t>A thread group is basically a combination of different test plan </a:t>
            </a:r>
            <a:r>
              <a:rPr lang="en-US" altLang="en-US" dirty="0" smtClean="0"/>
              <a:t>elements. </a:t>
            </a:r>
            <a:r>
              <a:rPr lang="en-US" dirty="0" smtClean="0"/>
              <a:t>Thread </a:t>
            </a:r>
            <a:r>
              <a:rPr lang="en-US" dirty="0"/>
              <a:t>group elements are the beginning points of any test plan</a:t>
            </a:r>
            <a:r>
              <a:rPr lang="en-US" dirty="0" smtClean="0"/>
              <a:t>.</a:t>
            </a:r>
          </a:p>
          <a:p>
            <a:pPr>
              <a:buFont typeface="Arial" panose="020B0604020202020204" pitchFamily="34" charset="0"/>
              <a:buChar char="•"/>
            </a:pPr>
            <a:r>
              <a:rPr lang="en-US" dirty="0" smtClean="0"/>
              <a:t>All </a:t>
            </a:r>
            <a:r>
              <a:rPr lang="en-US" dirty="0"/>
              <a:t>controllers and samplers must be under a thread group. Other elements, e.g. Listeners, may be placed directly under the test plan, in which case they will apply to all the thread groups</a:t>
            </a:r>
            <a:r>
              <a:rPr lang="en-US" dirty="0" smtClean="0"/>
              <a:t>.</a:t>
            </a:r>
          </a:p>
          <a:p>
            <a:pPr>
              <a:buFont typeface="Arial" panose="020B0604020202020204" pitchFamily="34" charset="0"/>
              <a:buChar char="•"/>
            </a:pPr>
            <a:r>
              <a:rPr lang="en-US" dirty="0"/>
              <a:t>Ramp-up needs to be long enough to avoid too large a work-load at the start of a test, and short enough that the last threads start running before the first ones </a:t>
            </a:r>
            <a:r>
              <a:rPr lang="en-US" dirty="0" smtClean="0"/>
              <a:t>finish</a:t>
            </a:r>
          </a:p>
          <a:p>
            <a:pPr>
              <a:buFont typeface="Arial" panose="020B0604020202020204" pitchFamily="34" charset="0"/>
              <a:buChar char="•"/>
            </a:pPr>
            <a:r>
              <a:rPr lang="en-GB" dirty="0" smtClean="0"/>
              <a:t>Scheduler - </a:t>
            </a:r>
            <a:r>
              <a:rPr lang="en-US" dirty="0"/>
              <a:t>extra fields in which you can enter the start and end times of the run. When the test is started, </a:t>
            </a:r>
            <a:r>
              <a:rPr lang="en-US" dirty="0" err="1"/>
              <a:t>JMeter</a:t>
            </a:r>
            <a:r>
              <a:rPr lang="en-US" dirty="0"/>
              <a:t> will wait if necessary until the start-time has been reached. At the end of each cycle, </a:t>
            </a:r>
            <a:r>
              <a:rPr lang="en-US" dirty="0" err="1"/>
              <a:t>JMeter</a:t>
            </a:r>
            <a:r>
              <a:rPr lang="en-US" dirty="0"/>
              <a:t> checks if the end-time has been reached, and if so, the run is stopped, otherwise the test is allowed to continue until the iteration limit is reached</a:t>
            </a:r>
            <a:r>
              <a:rPr lang="en-US" dirty="0" smtClean="0"/>
              <a:t>. Alternatively</a:t>
            </a:r>
            <a:r>
              <a:rPr lang="en-US" dirty="0"/>
              <a:t>, one can use the relative delay and duration fields. Note that delay overrides start-time, and duration over-rides end-time.</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16</a:t>
            </a:fld>
            <a:endParaRPr lang="en-GB" altLang="en-US"/>
          </a:p>
        </p:txBody>
      </p:sp>
      <p:pic>
        <p:nvPicPr>
          <p:cNvPr id="327685" name="Picture 5" descr="&#10;Figure 5.2. JMeter Users Thread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95" y="3992927"/>
            <a:ext cx="8274374" cy="2842804"/>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4"/>
          <p:cNvSpPr>
            <a:spLocks/>
          </p:cNvSpPr>
          <p:nvPr/>
        </p:nvSpPr>
        <p:spPr bwMode="auto">
          <a:xfrm flipH="1">
            <a:off x="219075" y="5284788"/>
            <a:ext cx="1828800" cy="228600"/>
          </a:xfrm>
          <a:prstGeom prst="borderCallout2">
            <a:avLst>
              <a:gd name="adj1" fmla="val 87264"/>
              <a:gd name="adj2" fmla="val -4898"/>
              <a:gd name="adj3" fmla="val 86162"/>
              <a:gd name="adj4" fmla="val -79667"/>
              <a:gd name="adj5" fmla="val 186477"/>
              <a:gd name="adj6" fmla="val -107120"/>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9pPr>
          </a:lstStyle>
          <a:p>
            <a:pPr algn="ctr"/>
            <a:r>
              <a:rPr lang="en-US" altLang="en-US" sz="1200" dirty="0"/>
              <a:t>Number of users</a:t>
            </a:r>
          </a:p>
        </p:txBody>
      </p:sp>
      <p:sp>
        <p:nvSpPr>
          <p:cNvPr id="15" name="AutoShape 5"/>
          <p:cNvSpPr>
            <a:spLocks/>
          </p:cNvSpPr>
          <p:nvPr/>
        </p:nvSpPr>
        <p:spPr bwMode="auto">
          <a:xfrm flipH="1">
            <a:off x="220663" y="5729288"/>
            <a:ext cx="1828800" cy="685800"/>
          </a:xfrm>
          <a:prstGeom prst="borderCallout2">
            <a:avLst>
              <a:gd name="adj1" fmla="val 29116"/>
              <a:gd name="adj2" fmla="val -4898"/>
              <a:gd name="adj3" fmla="val 29481"/>
              <a:gd name="adj4" fmla="val -81495"/>
              <a:gd name="adj5" fmla="val 37301"/>
              <a:gd name="adj6" fmla="val -109505"/>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9pPr>
          </a:lstStyle>
          <a:p>
            <a:pPr algn="ctr"/>
            <a:r>
              <a:rPr lang="en-US" altLang="en-US" sz="1200"/>
              <a:t>Total ramp-up time for</a:t>
            </a:r>
          </a:p>
          <a:p>
            <a:pPr algn="ctr"/>
            <a:r>
              <a:rPr lang="en-US" altLang="en-US" sz="1200"/>
              <a:t>all threads to become</a:t>
            </a:r>
          </a:p>
          <a:p>
            <a:pPr algn="ctr"/>
            <a:r>
              <a:rPr lang="en-US" altLang="en-US" sz="1200"/>
              <a:t>active (in seconds)</a:t>
            </a:r>
          </a:p>
        </p:txBody>
      </p:sp>
      <p:sp>
        <p:nvSpPr>
          <p:cNvPr id="16" name="AutoShape 6"/>
          <p:cNvSpPr>
            <a:spLocks/>
          </p:cNvSpPr>
          <p:nvPr/>
        </p:nvSpPr>
        <p:spPr bwMode="auto">
          <a:xfrm flipH="1">
            <a:off x="219075" y="6619875"/>
            <a:ext cx="1828800" cy="228600"/>
          </a:xfrm>
          <a:prstGeom prst="borderCallout2">
            <a:avLst>
              <a:gd name="adj1" fmla="val 87264"/>
              <a:gd name="adj2" fmla="val -4898"/>
              <a:gd name="adj3" fmla="val 86162"/>
              <a:gd name="adj4" fmla="val -79667"/>
              <a:gd name="adj5" fmla="val -90565"/>
              <a:gd name="adj6" fmla="val -108736"/>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9pPr>
          </a:lstStyle>
          <a:p>
            <a:pPr algn="ctr"/>
            <a:r>
              <a:rPr lang="en-US" altLang="en-US" sz="1200"/>
              <a:t>Number of iterations</a:t>
            </a:r>
          </a:p>
        </p:txBody>
      </p:sp>
      <p:sp>
        <p:nvSpPr>
          <p:cNvPr id="17" name="AutoShape 7"/>
          <p:cNvSpPr>
            <a:spLocks/>
          </p:cNvSpPr>
          <p:nvPr/>
        </p:nvSpPr>
        <p:spPr bwMode="auto">
          <a:xfrm flipH="1">
            <a:off x="219075" y="4791075"/>
            <a:ext cx="1828800" cy="434975"/>
          </a:xfrm>
          <a:prstGeom prst="borderCallout2">
            <a:avLst>
              <a:gd name="adj1" fmla="val 45819"/>
              <a:gd name="adj2" fmla="val -4898"/>
              <a:gd name="adj3" fmla="val 94569"/>
              <a:gd name="adj4" fmla="val -32454"/>
              <a:gd name="adj5" fmla="val 94292"/>
              <a:gd name="adj6" fmla="val -75634"/>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9pPr>
          </a:lstStyle>
          <a:p>
            <a:pPr algn="ctr"/>
            <a:r>
              <a:rPr lang="en-US" altLang="en-US" sz="1200" dirty="0"/>
              <a:t>What to do if test</a:t>
            </a:r>
          </a:p>
          <a:p>
            <a:pPr algn="ctr"/>
            <a:r>
              <a:rPr lang="en-US" altLang="en-US" sz="1200" dirty="0"/>
              <a:t>encounters an error</a:t>
            </a:r>
          </a:p>
        </p:txBody>
      </p:sp>
      <p:pic>
        <p:nvPicPr>
          <p:cNvPr id="327687" name="Picture 7" descr="Thread group vs Loop co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482" y="5414329"/>
            <a:ext cx="1933575" cy="142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94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0" fill="hold">
                                          <p:stCondLst>
                                            <p:cond delay="0"/>
                                          </p:stCondLst>
                                        </p:cTn>
                                        <p:tgtEl>
                                          <p:spTgt spid="17"/>
                                        </p:tgtEl>
                                        <p:attrNameLst>
                                          <p:attrName>style.visibility</p:attrName>
                                        </p:attrNameLst>
                                      </p:cBhvr>
                                      <p:to>
                                        <p:strVal val="visible"/>
                                      </p:to>
                                    </p:set>
                                    <p:animEffect transition="in" filter="fade">
                                      <p:cBhvr additive="repl">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additive="repl">
                                        <p:cTn id="11" dur="0" fill="hold">
                                          <p:stCondLst>
                                            <p:cond delay="0"/>
                                          </p:stCondLst>
                                        </p:cTn>
                                        <p:tgtEl>
                                          <p:spTgt spid="14"/>
                                        </p:tgtEl>
                                        <p:attrNameLst>
                                          <p:attrName>style.visibility</p:attrName>
                                        </p:attrNameLst>
                                      </p:cBhvr>
                                      <p:to>
                                        <p:strVal val="visible"/>
                                      </p:to>
                                    </p:set>
                                    <p:animEffect transition="in" filter="fade">
                                      <p:cBhvr additive="repl">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additive="repl">
                                        <p:cTn id="16" dur="0" fill="hold">
                                          <p:stCondLst>
                                            <p:cond delay="0"/>
                                          </p:stCondLst>
                                        </p:cTn>
                                        <p:tgtEl>
                                          <p:spTgt spid="15"/>
                                        </p:tgtEl>
                                        <p:attrNameLst>
                                          <p:attrName>style.visibility</p:attrName>
                                        </p:attrNameLst>
                                      </p:cBhvr>
                                      <p:to>
                                        <p:strVal val="visible"/>
                                      </p:to>
                                    </p:set>
                                    <p:animEffect transition="in" filter="fade">
                                      <p:cBhvr additive="repl">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additive="repl">
                                        <p:cTn id="21" dur="0" fill="hold">
                                          <p:stCondLst>
                                            <p:cond delay="0"/>
                                          </p:stCondLst>
                                        </p:cTn>
                                        <p:tgtEl>
                                          <p:spTgt spid="16"/>
                                        </p:tgtEl>
                                        <p:attrNameLst>
                                          <p:attrName>style.visibility</p:attrName>
                                        </p:attrNameLst>
                                      </p:cBhvr>
                                      <p:to>
                                        <p:strVal val="visible"/>
                                      </p:to>
                                    </p:set>
                                    <p:animEffect transition="in" filter="fade">
                                      <p:cBhvr additive="repl">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elements : </a:t>
            </a:r>
            <a:r>
              <a:rPr lang="en-GB" b="1" dirty="0"/>
              <a:t>Test </a:t>
            </a:r>
            <a:r>
              <a:rPr lang="en-GB" b="1" dirty="0" smtClean="0"/>
              <a:t>Fragments</a:t>
            </a:r>
            <a:endParaRPr lang="en-GB" dirty="0"/>
          </a:p>
        </p:txBody>
      </p:sp>
      <p:sp>
        <p:nvSpPr>
          <p:cNvPr id="3" name="Content Placeholder 2"/>
          <p:cNvSpPr>
            <a:spLocks noGrp="1"/>
          </p:cNvSpPr>
          <p:nvPr>
            <p:ph idx="1"/>
          </p:nvPr>
        </p:nvSpPr>
        <p:spPr>
          <a:xfrm>
            <a:off x="891540" y="1100629"/>
            <a:ext cx="8147685" cy="1996901"/>
          </a:xfrm>
        </p:spPr>
        <p:txBody>
          <a:bodyPr/>
          <a:lstStyle/>
          <a:p>
            <a:r>
              <a:rPr lang="en-US" dirty="0" smtClean="0"/>
              <a:t>A </a:t>
            </a:r>
            <a:r>
              <a:rPr lang="en-US" dirty="0"/>
              <a:t>special type of controller that exists on the Test Plan tree at the same level as the Thread Group element</a:t>
            </a:r>
            <a:r>
              <a:rPr lang="en-US" dirty="0" smtClean="0"/>
              <a:t>.</a:t>
            </a:r>
          </a:p>
          <a:p>
            <a:r>
              <a:rPr lang="en-US" dirty="0" smtClean="0"/>
              <a:t>Not </a:t>
            </a:r>
            <a:r>
              <a:rPr lang="en-US" dirty="0"/>
              <a:t>executed unless it is referenced by either a Module Controller or an </a:t>
            </a:r>
            <a:r>
              <a:rPr lang="en-US" dirty="0" err="1"/>
              <a:t>Include_Controller</a:t>
            </a:r>
            <a:r>
              <a:rPr lang="en-US" dirty="0" smtClean="0"/>
              <a:t>.</a:t>
            </a:r>
          </a:p>
          <a:p>
            <a:r>
              <a:rPr lang="en-US" dirty="0" smtClean="0"/>
              <a:t>Purely </a:t>
            </a:r>
            <a:r>
              <a:rPr lang="en-US" dirty="0"/>
              <a:t>for code re-use within Test Plans</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17</a:t>
            </a:fld>
            <a:endParaRPr lang="en-GB" altLang="en-US"/>
          </a:p>
        </p:txBody>
      </p:sp>
      <p:pic>
        <p:nvPicPr>
          <p:cNvPr id="335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97530"/>
            <a:ext cx="64008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2092959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elements : controllers</a:t>
            </a:r>
            <a:endParaRPr lang="en-GB" dirty="0"/>
          </a:p>
        </p:txBody>
      </p:sp>
      <p:sp>
        <p:nvSpPr>
          <p:cNvPr id="3" name="Content Placeholder 2"/>
          <p:cNvSpPr>
            <a:spLocks noGrp="1"/>
          </p:cNvSpPr>
          <p:nvPr>
            <p:ph idx="1"/>
          </p:nvPr>
        </p:nvSpPr>
        <p:spPr>
          <a:xfrm>
            <a:off x="892048" y="990901"/>
            <a:ext cx="8147685" cy="1039067"/>
          </a:xfrm>
        </p:spPr>
        <p:txBody>
          <a:bodyPr>
            <a:normAutofit/>
          </a:bodyPr>
          <a:lstStyle/>
          <a:p>
            <a:r>
              <a:rPr lang="en-US" dirty="0" smtClean="0"/>
              <a:t>These </a:t>
            </a:r>
            <a:r>
              <a:rPr lang="en-US" dirty="0"/>
              <a:t>drive the processing of a test</a:t>
            </a:r>
            <a:r>
              <a:rPr lang="en-US" dirty="0" smtClean="0"/>
              <a:t>.</a:t>
            </a:r>
          </a:p>
          <a:p>
            <a:r>
              <a:rPr lang="en-US" dirty="0" smtClean="0"/>
              <a:t>Controllers can be added under some Thread Group, NOT to the Test Plan.</a:t>
            </a:r>
          </a:p>
          <a:p>
            <a:r>
              <a:rPr lang="en-US" dirty="0" smtClean="0"/>
              <a:t>Two </a:t>
            </a:r>
            <a:r>
              <a:rPr lang="en-US" dirty="0"/>
              <a:t>types of Controllers: Samplers and Logical Controllers</a:t>
            </a:r>
            <a:r>
              <a:rPr lang="en-US" dirty="0" smtClean="0"/>
              <a:t>.</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18</a:t>
            </a:fld>
            <a:endParaRPr lang="en-GB" altLang="en-US"/>
          </a:p>
        </p:txBody>
      </p:sp>
      <p:pic>
        <p:nvPicPr>
          <p:cNvPr id="329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440" y="3910586"/>
            <a:ext cx="3026664" cy="294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pic>
        <p:nvPicPr>
          <p:cNvPr id="329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891" y="3910586"/>
            <a:ext cx="4123595" cy="294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
        <p:nvSpPr>
          <p:cNvPr id="5" name="TextBox 4"/>
          <p:cNvSpPr txBox="1"/>
          <p:nvPr/>
        </p:nvSpPr>
        <p:spPr>
          <a:xfrm>
            <a:off x="908260" y="2240280"/>
            <a:ext cx="3352843" cy="1723549"/>
          </a:xfrm>
          <a:prstGeom prst="rect">
            <a:avLst/>
          </a:prstGeom>
          <a:noFill/>
        </p:spPr>
        <p:txBody>
          <a:bodyPr wrap="square" rtlCol="0">
            <a:spAutoFit/>
          </a:bodyPr>
          <a:lstStyle/>
          <a:p>
            <a:pPr algn="just"/>
            <a:r>
              <a:rPr lang="en-GB" sz="1600" dirty="0" smtClean="0">
                <a:solidFill>
                  <a:schemeClr val="tx1"/>
                </a:solidFill>
              </a:rPr>
              <a:t>Samplers –</a:t>
            </a:r>
          </a:p>
          <a:p>
            <a:pPr algn="just"/>
            <a:r>
              <a:rPr lang="en-US" dirty="0" smtClean="0">
                <a:solidFill>
                  <a:schemeClr val="tx1"/>
                </a:solidFill>
              </a:rPr>
              <a:t>Requests.</a:t>
            </a:r>
          </a:p>
          <a:p>
            <a:pPr algn="just"/>
            <a:r>
              <a:rPr lang="en-US" dirty="0" smtClean="0">
                <a:solidFill>
                  <a:schemeClr val="tx1"/>
                </a:solidFill>
              </a:rPr>
              <a:t>Samplers perform the actual work of </a:t>
            </a:r>
            <a:r>
              <a:rPr lang="en-US" dirty="0" err="1" smtClean="0">
                <a:solidFill>
                  <a:schemeClr val="tx1"/>
                </a:solidFill>
              </a:rPr>
              <a:t>JMeter</a:t>
            </a:r>
            <a:r>
              <a:rPr lang="en-US" dirty="0" smtClean="0">
                <a:solidFill>
                  <a:schemeClr val="tx1"/>
                </a:solidFill>
              </a:rPr>
              <a:t>. Each sampler (except Test Action) generates one or more sample results. The sample results have various attributes (success/fail, elapsed time, data size </a:t>
            </a:r>
            <a:r>
              <a:rPr lang="en-US" dirty="0" err="1" smtClean="0">
                <a:solidFill>
                  <a:schemeClr val="tx1"/>
                </a:solidFill>
              </a:rPr>
              <a:t>etc</a:t>
            </a:r>
            <a:r>
              <a:rPr lang="en-US" dirty="0" smtClean="0">
                <a:solidFill>
                  <a:schemeClr val="tx1"/>
                </a:solidFill>
              </a:rPr>
              <a:t>) and can be viewed in the various listeners.</a:t>
            </a:r>
          </a:p>
          <a:p>
            <a:pPr algn="just"/>
            <a:r>
              <a:rPr lang="en-US" dirty="0" smtClean="0">
                <a:solidFill>
                  <a:schemeClr val="tx1"/>
                </a:solidFill>
              </a:rPr>
              <a:t>Requests are customized by adding one or more Configuration Elements to the Sampler.</a:t>
            </a:r>
          </a:p>
          <a:p>
            <a:pPr algn="just"/>
            <a:r>
              <a:rPr lang="en-US" dirty="0" smtClean="0">
                <a:solidFill>
                  <a:schemeClr val="tx1"/>
                </a:solidFill>
              </a:rPr>
              <a:t>Processed in the order they appear in the tree.</a:t>
            </a:r>
            <a:endParaRPr lang="en-GB" dirty="0">
              <a:solidFill>
                <a:schemeClr val="tx1"/>
              </a:solidFill>
            </a:endParaRPr>
          </a:p>
        </p:txBody>
      </p:sp>
      <p:sp>
        <p:nvSpPr>
          <p:cNvPr id="8" name="TextBox 7"/>
          <p:cNvSpPr txBox="1"/>
          <p:nvPr/>
        </p:nvSpPr>
        <p:spPr>
          <a:xfrm>
            <a:off x="5115840" y="2240280"/>
            <a:ext cx="3973646" cy="1107996"/>
          </a:xfrm>
          <a:prstGeom prst="rect">
            <a:avLst/>
          </a:prstGeom>
          <a:noFill/>
        </p:spPr>
        <p:txBody>
          <a:bodyPr wrap="square" rtlCol="0">
            <a:spAutoFit/>
          </a:bodyPr>
          <a:lstStyle/>
          <a:p>
            <a:pPr algn="just"/>
            <a:r>
              <a:rPr lang="en-GB" sz="1600" dirty="0" smtClean="0">
                <a:solidFill>
                  <a:schemeClr val="tx1"/>
                </a:solidFill>
              </a:rPr>
              <a:t>Logic Controllers –</a:t>
            </a:r>
          </a:p>
          <a:p>
            <a:pPr algn="just"/>
            <a:r>
              <a:rPr lang="en-US" altLang="en-US" dirty="0" smtClean="0">
                <a:solidFill>
                  <a:schemeClr val="tx1"/>
                </a:solidFill>
              </a:rPr>
              <a:t>Control test plan execution by controlling the flow of the thread group.</a:t>
            </a:r>
          </a:p>
          <a:p>
            <a:pPr algn="just"/>
            <a:r>
              <a:rPr lang="en-US" altLang="en-US" dirty="0" smtClean="0">
                <a:solidFill>
                  <a:schemeClr val="tx1"/>
                </a:solidFill>
              </a:rPr>
              <a:t>Decide the order of processing of Samplers in a Thread.</a:t>
            </a:r>
          </a:p>
          <a:p>
            <a:pPr algn="just"/>
            <a:r>
              <a:rPr lang="en-US" altLang="en-US" dirty="0" smtClean="0">
                <a:solidFill>
                  <a:schemeClr val="tx1"/>
                </a:solidFill>
              </a:rPr>
              <a:t>Can alter the order of requests coming from their child elements.</a:t>
            </a:r>
            <a:endParaRPr lang="en-GB" dirty="0">
              <a:solidFill>
                <a:schemeClr val="tx1"/>
              </a:solidFill>
            </a:endParaRPr>
          </a:p>
        </p:txBody>
      </p:sp>
    </p:spTree>
    <p:extLst>
      <p:ext uri="{BB962C8B-B14F-4D97-AF65-F5344CB8AC3E}">
        <p14:creationId xmlns:p14="http://schemas.microsoft.com/office/powerpoint/2010/main" val="155144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 controller : Recording controller</a:t>
            </a:r>
            <a:endParaRPr lang="en-GB" dirty="0"/>
          </a:p>
        </p:txBody>
      </p:sp>
      <p:sp>
        <p:nvSpPr>
          <p:cNvPr id="3" name="Content Placeholder 2"/>
          <p:cNvSpPr>
            <a:spLocks noGrp="1"/>
          </p:cNvSpPr>
          <p:nvPr>
            <p:ph idx="1"/>
          </p:nvPr>
        </p:nvSpPr>
        <p:spPr>
          <a:xfrm>
            <a:off x="891540" y="1100630"/>
            <a:ext cx="8147685" cy="3053858"/>
          </a:xfrm>
        </p:spPr>
        <p:txBody>
          <a:bodyPr/>
          <a:lstStyle/>
          <a:p>
            <a:r>
              <a:rPr lang="en-US" dirty="0" smtClean="0"/>
              <a:t>During </a:t>
            </a:r>
            <a:r>
              <a:rPr lang="en-US" dirty="0"/>
              <a:t>recording using the HTTP(S) Test Script Recorder, all recorded samples will by default be saved under the Recording </a:t>
            </a:r>
            <a:r>
              <a:rPr lang="en-US" dirty="0" smtClean="0"/>
              <a:t>Controller.</a:t>
            </a:r>
            <a:endParaRPr lang="en-US" dirty="0"/>
          </a:p>
          <a:p>
            <a:r>
              <a:rPr lang="en-US" dirty="0" smtClean="0"/>
              <a:t>During </a:t>
            </a:r>
            <a:r>
              <a:rPr lang="en-US" dirty="0"/>
              <a:t>test run, it has no effect, </a:t>
            </a:r>
            <a:r>
              <a:rPr lang="en-US" dirty="0" smtClean="0"/>
              <a:t>just a place holder similar </a:t>
            </a:r>
            <a:r>
              <a:rPr lang="en-US" dirty="0"/>
              <a:t>to the Simple Controller</a:t>
            </a:r>
            <a:r>
              <a:rPr lang="en-US" dirty="0" smtClean="0"/>
              <a:t>.</a:t>
            </a:r>
          </a:p>
          <a:p>
            <a:endParaRPr lang="en-US" dirty="0" smtClean="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19</a:t>
            </a:fld>
            <a:endParaRPr lang="en-GB" altLang="en-US"/>
          </a:p>
        </p:txBody>
      </p:sp>
      <p:pic>
        <p:nvPicPr>
          <p:cNvPr id="347138" name="Picture 2" descr="Screenshot for Recording Contro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4154487"/>
            <a:ext cx="4800600" cy="90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87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altLang="en-US" dirty="0"/>
              <a:t>What is </a:t>
            </a:r>
            <a:r>
              <a:rPr lang="en-US" altLang="en-US" dirty="0" err="1"/>
              <a:t>JMeter</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US" altLang="en-US" sz="1800" dirty="0"/>
              <a:t>Originally developed to test </a:t>
            </a:r>
            <a:r>
              <a:rPr lang="en-US" altLang="en-US" sz="1800" dirty="0" err="1"/>
              <a:t>JServ</a:t>
            </a:r>
            <a:r>
              <a:rPr lang="en-US" altLang="en-US" sz="1800" dirty="0"/>
              <a:t> (an Apache project since replaced by Tomcat)</a:t>
            </a:r>
          </a:p>
          <a:p>
            <a:pPr algn="just">
              <a:lnSpc>
                <a:spcPct val="90000"/>
              </a:lnSpc>
            </a:pPr>
            <a:r>
              <a:rPr lang="en-US" altLang="en-US" sz="1800" dirty="0"/>
              <a:t>A GUI desktop application Built in Java; designed to load test functional behavior and measure performance. It was originally designed for testing Web Applications but has since expanded to other test functions. </a:t>
            </a:r>
          </a:p>
          <a:p>
            <a:pPr algn="just">
              <a:lnSpc>
                <a:spcPct val="90000"/>
              </a:lnSpc>
            </a:pPr>
            <a:r>
              <a:rPr lang="en-US" altLang="en-US" sz="1800" dirty="0" err="1"/>
              <a:t>JMeter</a:t>
            </a:r>
            <a:r>
              <a:rPr lang="en-US" altLang="en-US" sz="1800" dirty="0"/>
              <a:t> can also be configured as a monitor, although this is typically considered an ad-hoc solution in lieu of advanced monitoring solutions</a:t>
            </a:r>
            <a:r>
              <a:rPr lang="en-US" altLang="en-US" sz="1800" dirty="0" smtClean="0"/>
              <a:t>.</a:t>
            </a:r>
          </a:p>
          <a:p>
            <a:pPr algn="just">
              <a:lnSpc>
                <a:spcPct val="90000"/>
              </a:lnSpc>
            </a:pPr>
            <a:r>
              <a:rPr lang="en-US" sz="1800" dirty="0" err="1"/>
              <a:t>JMeter</a:t>
            </a:r>
            <a:r>
              <a:rPr lang="en-US" sz="1800" dirty="0"/>
              <a:t> is not a </a:t>
            </a:r>
            <a:r>
              <a:rPr lang="en-US" sz="1800" dirty="0" smtClean="0"/>
              <a:t>browser -</a:t>
            </a:r>
            <a:endParaRPr lang="en-US" sz="1800" dirty="0"/>
          </a:p>
          <a:p>
            <a:pPr algn="just">
              <a:lnSpc>
                <a:spcPct val="90000"/>
              </a:lnSpc>
            </a:pPr>
            <a:r>
              <a:rPr lang="en-US" altLang="en-US" sz="1800" dirty="0" smtClean="0"/>
              <a:t>	</a:t>
            </a:r>
            <a:r>
              <a:rPr lang="en-US" altLang="en-US" sz="1800" dirty="0" err="1" smtClean="0"/>
              <a:t>JMeter</a:t>
            </a:r>
            <a:r>
              <a:rPr lang="en-US" altLang="en-US" sz="1800" dirty="0" smtClean="0"/>
              <a:t> </a:t>
            </a:r>
            <a:r>
              <a:rPr lang="en-US" altLang="en-US" sz="1800" dirty="0"/>
              <a:t>does not execute the </a:t>
            </a:r>
            <a:r>
              <a:rPr lang="en-US" altLang="en-US" sz="1800" dirty="0" err="1"/>
              <a:t>Javascript</a:t>
            </a:r>
            <a:r>
              <a:rPr lang="en-US" altLang="en-US" sz="1800" dirty="0"/>
              <a:t> found in HTML pages. Nor does it render the HTML pages as a browser does (it's possible to view the response as HTML </a:t>
            </a:r>
            <a:r>
              <a:rPr lang="en-US" altLang="en-US" sz="1800" dirty="0" err="1"/>
              <a:t>etc</a:t>
            </a:r>
            <a:r>
              <a:rPr lang="en-US" altLang="en-US" sz="1800" dirty="0"/>
              <a:t>, but the timings are not included in any samples, and only one sample in one thread is ever viewed at a time). </a:t>
            </a:r>
            <a:r>
              <a:rPr lang="en-US" altLang="en-US" sz="1800" dirty="0" err="1" smtClean="0"/>
              <a:t>Jmeter</a:t>
            </a:r>
            <a:r>
              <a:rPr lang="en-US" altLang="en-US" sz="1800" dirty="0" smtClean="0"/>
              <a:t> </a:t>
            </a:r>
            <a:r>
              <a:rPr lang="en-US" altLang="en-US" sz="1800" dirty="0"/>
              <a:t>works at protocol level</a:t>
            </a:r>
            <a:r>
              <a:rPr lang="en-US" altLang="en-US" sz="1800" dirty="0" smtClean="0"/>
              <a:t>.</a:t>
            </a:r>
          </a:p>
          <a:p>
            <a:pPr algn="just">
              <a:lnSpc>
                <a:spcPct val="90000"/>
              </a:lnSpc>
            </a:pPr>
            <a:r>
              <a:rPr lang="en-US" altLang="en-US" sz="1800" dirty="0"/>
              <a:t>for advanced functional testing you should know JavaScript.  Java is needed only if you are using Java Sampler part of my abilities and if you want to extend my capabilities.</a:t>
            </a:r>
            <a:endParaRPr lang="en-US" altLang="en-US" sz="1800" dirty="0" smtClean="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a:t>
            </a:fld>
            <a:endParaRPr lang="en-GB" altLang="en-US"/>
          </a:p>
        </p:txBody>
      </p:sp>
    </p:spTree>
    <p:extLst>
      <p:ext uri="{BB962C8B-B14F-4D97-AF65-F5344CB8AC3E}">
        <p14:creationId xmlns:p14="http://schemas.microsoft.com/office/powerpoint/2010/main" val="2263392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Sampler : </a:t>
            </a:r>
            <a:r>
              <a:rPr lang="en-GB" dirty="0" err="1" smtClean="0"/>
              <a:t>HTTp</a:t>
            </a:r>
            <a:r>
              <a:rPr lang="en-GB" dirty="0" smtClean="0"/>
              <a:t> request</a:t>
            </a:r>
            <a:endParaRPr lang="en-GB" dirty="0"/>
          </a:p>
        </p:txBody>
      </p:sp>
      <p:sp>
        <p:nvSpPr>
          <p:cNvPr id="3" name="Content Placeholder 2"/>
          <p:cNvSpPr>
            <a:spLocks noGrp="1"/>
          </p:cNvSpPr>
          <p:nvPr>
            <p:ph idx="1"/>
          </p:nvPr>
        </p:nvSpPr>
        <p:spPr>
          <a:xfrm>
            <a:off x="891540" y="1100629"/>
            <a:ext cx="8147685" cy="1046135"/>
          </a:xfrm>
        </p:spPr>
        <p:txBody>
          <a:bodyPr>
            <a:normAutofit fontScale="85000" lnSpcReduction="20000"/>
          </a:bodyPr>
          <a:lstStyle/>
          <a:p>
            <a:r>
              <a:rPr lang="en-US" dirty="0"/>
              <a:t>Send an HTTP/HTTPS request to a web server</a:t>
            </a:r>
            <a:r>
              <a:rPr lang="en-US" dirty="0" smtClean="0"/>
              <a:t>.</a:t>
            </a:r>
          </a:p>
          <a:p>
            <a:r>
              <a:rPr lang="en-US" dirty="0" err="1" smtClean="0"/>
              <a:t>JMeter</a:t>
            </a:r>
            <a:r>
              <a:rPr lang="en-US" dirty="0" smtClean="0"/>
              <a:t> </a:t>
            </a:r>
            <a:r>
              <a:rPr lang="en-US" dirty="0"/>
              <a:t>sends requests in the order that they appear in the tree</a:t>
            </a:r>
            <a:r>
              <a:rPr lang="en-US" dirty="0" smtClean="0"/>
              <a:t>.</a:t>
            </a:r>
          </a:p>
          <a:p>
            <a:r>
              <a:rPr lang="en-US" dirty="0" smtClean="0"/>
              <a:t>You </a:t>
            </a:r>
            <a:r>
              <a:rPr lang="en-US" dirty="0"/>
              <a:t>do not have to set the Server Name field </a:t>
            </a:r>
            <a:r>
              <a:rPr lang="en-US" dirty="0" smtClean="0"/>
              <a:t>if already </a:t>
            </a:r>
            <a:r>
              <a:rPr lang="en-US" dirty="0"/>
              <a:t>specified this value in the HTTP Request </a:t>
            </a:r>
            <a:r>
              <a:rPr lang="en-US" dirty="0" smtClean="0"/>
              <a:t>Defaults</a:t>
            </a:r>
            <a:r>
              <a:rPr lang="en-US" dirty="0"/>
              <a:t>. set this to /, so each thread will access the homepage of our server</a:t>
            </a:r>
            <a:r>
              <a:rPr lang="en-US" dirty="0" smtClean="0"/>
              <a:t>.</a:t>
            </a:r>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20</a:t>
            </a:fld>
            <a:endParaRPr lang="en-GB" altLang="en-US"/>
          </a:p>
        </p:txBody>
      </p:sp>
      <p:pic>
        <p:nvPicPr>
          <p:cNvPr id="339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2146764"/>
            <a:ext cx="6686550" cy="471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
        <p:nvSpPr>
          <p:cNvPr id="5" name="TextBox 4"/>
          <p:cNvSpPr txBox="1"/>
          <p:nvPr/>
        </p:nvSpPr>
        <p:spPr>
          <a:xfrm>
            <a:off x="0" y="3638550"/>
            <a:ext cx="3419438" cy="553998"/>
          </a:xfrm>
          <a:prstGeom prst="rect">
            <a:avLst/>
          </a:prstGeom>
          <a:solidFill>
            <a:schemeClr val="bg1">
              <a:lumMod val="75000"/>
            </a:schemeClr>
          </a:solidFill>
          <a:ln>
            <a:solidFill>
              <a:schemeClr val="tx1"/>
            </a:solidFill>
          </a:ln>
        </p:spPr>
        <p:txBody>
          <a:bodyPr wrap="square" rtlCol="0">
            <a:spAutoFit/>
          </a:bodyPr>
          <a:lstStyle/>
          <a:p>
            <a:pPr algn="l"/>
            <a:r>
              <a:rPr lang="en-US" dirty="0" smtClean="0">
                <a:solidFill>
                  <a:schemeClr val="tx1"/>
                </a:solidFill>
              </a:rPr>
              <a:t>Does not generate Samples for the redirect requests</a:t>
            </a:r>
          </a:p>
          <a:p>
            <a:pPr algn="l"/>
            <a:r>
              <a:rPr lang="en-US" dirty="0" smtClean="0">
                <a:solidFill>
                  <a:schemeClr val="tx1"/>
                </a:solidFill>
              </a:rPr>
              <a:t>In general, this setting isn't typically used as it does not handle the cookies on redirection.</a:t>
            </a:r>
          </a:p>
        </p:txBody>
      </p:sp>
      <p:sp>
        <p:nvSpPr>
          <p:cNvPr id="6" name="TextBox 5"/>
          <p:cNvSpPr txBox="1"/>
          <p:nvPr/>
        </p:nvSpPr>
        <p:spPr>
          <a:xfrm>
            <a:off x="530878" y="4192548"/>
            <a:ext cx="2885726" cy="400110"/>
          </a:xfrm>
          <a:prstGeom prst="rect">
            <a:avLst/>
          </a:prstGeom>
          <a:solidFill>
            <a:schemeClr val="bg1">
              <a:lumMod val="75000"/>
            </a:schemeClr>
          </a:solidFill>
          <a:ln>
            <a:solidFill>
              <a:schemeClr val="tx1"/>
            </a:solidFill>
          </a:ln>
        </p:spPr>
        <p:txBody>
          <a:bodyPr wrap="none" rtlCol="0">
            <a:spAutoFit/>
          </a:bodyPr>
          <a:lstStyle/>
          <a:p>
            <a:pPr algn="l"/>
            <a:r>
              <a:rPr lang="en-GB" dirty="0" smtClean="0">
                <a:solidFill>
                  <a:schemeClr val="tx1"/>
                </a:solidFill>
              </a:rPr>
              <a:t>generates redirect requests as sub-samples.</a:t>
            </a:r>
          </a:p>
          <a:p>
            <a:pPr algn="l"/>
            <a:endParaRPr lang="en-GB" dirty="0">
              <a:solidFill>
                <a:schemeClr val="tx1"/>
              </a:solidFill>
            </a:endParaRPr>
          </a:p>
        </p:txBody>
      </p:sp>
      <p:cxnSp>
        <p:nvCxnSpPr>
          <p:cNvPr id="10" name="Straight Arrow Connector 9"/>
          <p:cNvCxnSpPr/>
          <p:nvPr/>
        </p:nvCxnSpPr>
        <p:spPr>
          <a:xfrm>
            <a:off x="3419438" y="3695700"/>
            <a:ext cx="457237" cy="257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19438" y="4076700"/>
            <a:ext cx="1343062" cy="3159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19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Test Elements: </a:t>
            </a:r>
            <a:r>
              <a:rPr lang="en-US" altLang="en-US" dirty="0" err="1"/>
              <a:t>Config</a:t>
            </a:r>
            <a:r>
              <a:rPr lang="en-US" altLang="en-US" dirty="0"/>
              <a:t> Elements</a:t>
            </a:r>
            <a:endParaRPr lang="en-GB" dirty="0"/>
          </a:p>
        </p:txBody>
      </p:sp>
      <p:sp>
        <p:nvSpPr>
          <p:cNvPr id="3" name="Content Placeholder 2"/>
          <p:cNvSpPr>
            <a:spLocks noGrp="1"/>
          </p:cNvSpPr>
          <p:nvPr>
            <p:ph idx="1"/>
          </p:nvPr>
        </p:nvSpPr>
        <p:spPr>
          <a:xfrm>
            <a:off x="905257" y="963740"/>
            <a:ext cx="8211312" cy="1642299"/>
          </a:xfrm>
        </p:spPr>
        <p:txBody>
          <a:bodyPr>
            <a:normAutofit fontScale="77500" lnSpcReduction="20000"/>
          </a:bodyPr>
          <a:lstStyle/>
          <a:p>
            <a:pPr algn="just"/>
            <a:r>
              <a:rPr lang="en-US" altLang="en-US" dirty="0"/>
              <a:t>Abstract common settings, </a:t>
            </a:r>
            <a:r>
              <a:rPr lang="en-US" altLang="en-US" dirty="0" smtClean="0"/>
              <a:t>defaults, handle </a:t>
            </a:r>
            <a:r>
              <a:rPr lang="en-US" altLang="en-US" dirty="0"/>
              <a:t>cookies, variables, input data, </a:t>
            </a:r>
            <a:r>
              <a:rPr lang="en-US" altLang="en-US" dirty="0" smtClean="0"/>
              <a:t>etc.</a:t>
            </a:r>
            <a:r>
              <a:rPr lang="en-US" dirty="0" smtClean="0"/>
              <a:t> </a:t>
            </a:r>
            <a:r>
              <a:rPr lang="en-US" dirty="0"/>
              <a:t>to be used by Samplers. They are used to add or modify requests made by Samplers.</a:t>
            </a:r>
          </a:p>
          <a:p>
            <a:pPr algn="just"/>
            <a:r>
              <a:rPr lang="en-US" dirty="0" smtClean="0"/>
              <a:t>They </a:t>
            </a:r>
            <a:r>
              <a:rPr lang="en-US" dirty="0"/>
              <a:t>are executed at the start of the scope of which they are part, before any Samplers that are located in the same scope. Therefore, a Configuration Element is accessed only from inside the branch where it is placed</a:t>
            </a:r>
            <a:r>
              <a:rPr lang="en-US" dirty="0" smtClean="0"/>
              <a:t>.</a:t>
            </a:r>
          </a:p>
          <a:p>
            <a:pPr algn="just"/>
            <a:r>
              <a:rPr lang="en-US" dirty="0"/>
              <a:t>For example, if you place an HTTP Cookie Manager inside a Simple Logic Controller, the Cookie Manager will only be accessible to HTTP Request Controllers you place inside the Simple Logic Controller (see figure 1). The Cookie Manager is accessible to the HTTP </a:t>
            </a:r>
            <a:r>
              <a:rPr lang="en-US" dirty="0" smtClean="0"/>
              <a:t>requests "Web </a:t>
            </a:r>
            <a:r>
              <a:rPr lang="en-US" dirty="0"/>
              <a:t>Page 1" and "Web Page 2", but not "Web Page 3".</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21</a:t>
            </a:fld>
            <a:endParaRPr lang="en-GB" altLang="en-US"/>
          </a:p>
        </p:txBody>
      </p:sp>
      <p:pic>
        <p:nvPicPr>
          <p:cNvPr id="328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910" y="2970541"/>
            <a:ext cx="4514469" cy="3887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pic>
        <p:nvPicPr>
          <p:cNvPr id="328708" name="Picture 4" descr="Figure 1 -&#10;    Test Plan Showing Accessability of Configuration El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344" y="3280439"/>
            <a:ext cx="1883664" cy="17618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68680" y="2570431"/>
            <a:ext cx="8119872" cy="400110"/>
          </a:xfrm>
          <a:prstGeom prst="rect">
            <a:avLst/>
          </a:prstGeom>
        </p:spPr>
        <p:txBody>
          <a:bodyPr wrap="square">
            <a:spAutoFit/>
          </a:bodyPr>
          <a:lstStyle/>
          <a:p>
            <a:pPr algn="just"/>
            <a:r>
              <a:rPr lang="en-US" dirty="0" smtClean="0">
                <a:solidFill>
                  <a:schemeClr val="tx1"/>
                </a:solidFill>
              </a:rPr>
              <a:t>The User Defined Variables Configuration element is different. It is processed at the start of a test, no matter where it is placed. For simplicity, it is suggested that the element is placed only at the start of a Thread Group.</a:t>
            </a:r>
            <a:endParaRPr lang="en-GB" dirty="0">
              <a:solidFill>
                <a:schemeClr val="tx1"/>
              </a:solidFill>
            </a:endParaRPr>
          </a:p>
        </p:txBody>
      </p:sp>
    </p:spTree>
    <p:extLst>
      <p:ext uri="{BB962C8B-B14F-4D97-AF65-F5344CB8AC3E}">
        <p14:creationId xmlns:p14="http://schemas.microsoft.com/office/powerpoint/2010/main" val="757145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config</a:t>
            </a:r>
            <a:r>
              <a:rPr lang="en-GB" dirty="0" smtClean="0"/>
              <a:t> elements : </a:t>
            </a:r>
            <a:r>
              <a:rPr lang="en-GB" dirty="0"/>
              <a:t>HTTP Request Defaults </a:t>
            </a:r>
          </a:p>
        </p:txBody>
      </p:sp>
      <p:sp>
        <p:nvSpPr>
          <p:cNvPr id="3" name="Content Placeholder 2"/>
          <p:cNvSpPr>
            <a:spLocks noGrp="1"/>
          </p:cNvSpPr>
          <p:nvPr>
            <p:ph idx="1"/>
          </p:nvPr>
        </p:nvSpPr>
        <p:spPr>
          <a:xfrm>
            <a:off x="891540" y="1100629"/>
            <a:ext cx="8147685" cy="1814083"/>
          </a:xfrm>
        </p:spPr>
        <p:txBody>
          <a:bodyPr/>
          <a:lstStyle/>
          <a:p>
            <a:r>
              <a:rPr lang="en-US" dirty="0" smtClean="0"/>
              <a:t>Does not send </a:t>
            </a:r>
            <a:r>
              <a:rPr lang="en-US" dirty="0"/>
              <a:t>an HTTP </a:t>
            </a:r>
            <a:r>
              <a:rPr lang="en-US" dirty="0" smtClean="0"/>
              <a:t>request; </a:t>
            </a:r>
            <a:r>
              <a:rPr lang="en-US" dirty="0"/>
              <a:t>simply defines the default </a:t>
            </a:r>
            <a:r>
              <a:rPr lang="en-US" dirty="0" smtClean="0"/>
              <a:t>values / settings </a:t>
            </a:r>
            <a:r>
              <a:rPr lang="en-US" dirty="0"/>
              <a:t>that </a:t>
            </a:r>
            <a:r>
              <a:rPr lang="en-US" dirty="0" smtClean="0"/>
              <a:t>all the </a:t>
            </a:r>
            <a:r>
              <a:rPr lang="en-US" dirty="0"/>
              <a:t>HTTP </a:t>
            </a:r>
            <a:r>
              <a:rPr lang="en-US" dirty="0" smtClean="0"/>
              <a:t>Requests use.</a:t>
            </a:r>
          </a:p>
          <a:p>
            <a:r>
              <a:rPr lang="en-US" dirty="0" smtClean="0"/>
              <a:t>Useful </a:t>
            </a:r>
            <a:r>
              <a:rPr lang="en-US" dirty="0"/>
              <a:t>if we want to send multiple HTTP requests to the same </a:t>
            </a:r>
            <a:r>
              <a:rPr lang="en-US" dirty="0" smtClean="0"/>
              <a:t>server.</a:t>
            </a:r>
          </a:p>
          <a:p>
            <a:r>
              <a:rPr lang="en-US" dirty="0"/>
              <a:t>Setting the server here makes it the default server for the rest of the items in this thread group.</a:t>
            </a:r>
            <a:endParaRPr lang="en-US" dirty="0" smtClean="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22</a:t>
            </a:fld>
            <a:endParaRPr lang="en-GB" altLang="en-US"/>
          </a:p>
        </p:txBody>
      </p:sp>
      <p:pic>
        <p:nvPicPr>
          <p:cNvPr id="337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2914712"/>
            <a:ext cx="5924550" cy="394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1676706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config</a:t>
            </a:r>
            <a:r>
              <a:rPr lang="en-GB" dirty="0"/>
              <a:t> elements : HTTP </a:t>
            </a:r>
            <a:r>
              <a:rPr lang="en-GB" dirty="0" smtClean="0"/>
              <a:t>cookie manager</a:t>
            </a:r>
            <a:endParaRPr lang="en-GB" dirty="0"/>
          </a:p>
        </p:txBody>
      </p:sp>
      <p:sp>
        <p:nvSpPr>
          <p:cNvPr id="3" name="Content Placeholder 2"/>
          <p:cNvSpPr>
            <a:spLocks noGrp="1"/>
          </p:cNvSpPr>
          <p:nvPr>
            <p:ph idx="1"/>
          </p:nvPr>
        </p:nvSpPr>
        <p:spPr>
          <a:xfrm>
            <a:off x="891540" y="1100630"/>
            <a:ext cx="8147685" cy="1904508"/>
          </a:xfrm>
        </p:spPr>
        <p:txBody>
          <a:bodyPr/>
          <a:lstStyle/>
          <a:p>
            <a:r>
              <a:rPr lang="en-US" dirty="0"/>
              <a:t>To add cookie support, simply add an HTTP Cookie Manager to each Thread Group in your test plan. This will ensure that each thread gets its own cookies, but shared across all HTTP Request objects.</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23</a:t>
            </a:fld>
            <a:endParaRPr lang="en-GB" altLang="en-US"/>
          </a:p>
        </p:txBody>
      </p:sp>
      <p:pic>
        <p:nvPicPr>
          <p:cNvPr id="338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173" y="3005137"/>
            <a:ext cx="5803002" cy="386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3633352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a:t>
            </a:r>
            <a:r>
              <a:rPr lang="en-US" dirty="0" smtClean="0"/>
              <a:t> element : User </a:t>
            </a:r>
            <a:r>
              <a:rPr lang="en-US" dirty="0"/>
              <a:t>Defined </a:t>
            </a:r>
            <a:r>
              <a:rPr lang="en-US" dirty="0" smtClean="0"/>
              <a:t>Variables</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24</a:t>
            </a:fld>
            <a:endParaRPr lang="en-GB" altLang="en-US"/>
          </a:p>
        </p:txBody>
      </p:sp>
    </p:spTree>
    <p:extLst>
      <p:ext uri="{BB962C8B-B14F-4D97-AF65-F5344CB8AC3E}">
        <p14:creationId xmlns:p14="http://schemas.microsoft.com/office/powerpoint/2010/main" val="3212084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HTTP Header Manager</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25</a:t>
            </a:fld>
            <a:endParaRPr lang="en-GB" altLang="en-US"/>
          </a:p>
        </p:txBody>
      </p:sp>
    </p:spTree>
    <p:extLst>
      <p:ext uri="{BB962C8B-B14F-4D97-AF65-F5344CB8AC3E}">
        <p14:creationId xmlns:p14="http://schemas.microsoft.com/office/powerpoint/2010/main" val="955972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Test Elements: Pre Processors</a:t>
            </a:r>
            <a:endParaRPr lang="en-GB" dirty="0"/>
          </a:p>
        </p:txBody>
      </p:sp>
      <p:sp>
        <p:nvSpPr>
          <p:cNvPr id="3" name="Content Placeholder 2"/>
          <p:cNvSpPr>
            <a:spLocks noGrp="1"/>
          </p:cNvSpPr>
          <p:nvPr>
            <p:ph idx="1"/>
          </p:nvPr>
        </p:nvSpPr>
        <p:spPr>
          <a:xfrm>
            <a:off x="891540" y="1100629"/>
            <a:ext cx="8147685" cy="2218643"/>
          </a:xfrm>
        </p:spPr>
        <p:txBody>
          <a:bodyPr/>
          <a:lstStyle/>
          <a:p>
            <a:r>
              <a:rPr lang="en-US" dirty="0"/>
              <a:t>elements (actions, assertions or basically whatever) </a:t>
            </a:r>
            <a:r>
              <a:rPr lang="en-US" dirty="0" smtClean="0"/>
              <a:t>happen </a:t>
            </a:r>
            <a:r>
              <a:rPr lang="en-US" dirty="0"/>
              <a:t>before a </a:t>
            </a:r>
            <a:r>
              <a:rPr lang="en-US" dirty="0" smtClean="0"/>
              <a:t>sampler or test element executes.</a:t>
            </a:r>
          </a:p>
          <a:p>
            <a:r>
              <a:rPr lang="en-US" dirty="0" smtClean="0"/>
              <a:t>Often </a:t>
            </a:r>
            <a:r>
              <a:rPr lang="en-US" dirty="0"/>
              <a:t>used to modify the settings of a Sample Request just before it runs or to update </a:t>
            </a:r>
            <a:r>
              <a:rPr lang="en-US" dirty="0" smtClean="0"/>
              <a:t>variables that </a:t>
            </a:r>
            <a:r>
              <a:rPr lang="en-US" dirty="0"/>
              <a:t>are not extracted from response </a:t>
            </a:r>
            <a:r>
              <a:rPr lang="en-US" dirty="0" smtClean="0"/>
              <a:t>text.</a:t>
            </a:r>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26</a:t>
            </a:fld>
            <a:endParaRPr lang="en-GB" altLang="en-US"/>
          </a:p>
        </p:txBody>
      </p:sp>
      <p:pic>
        <p:nvPicPr>
          <p:cNvPr id="333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592" y="3390603"/>
            <a:ext cx="5068761" cy="346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804230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Test Elements: Post Processors</a:t>
            </a:r>
            <a:endParaRPr lang="en-GB" dirty="0"/>
          </a:p>
        </p:txBody>
      </p:sp>
      <p:sp>
        <p:nvSpPr>
          <p:cNvPr id="3" name="Content Placeholder 2"/>
          <p:cNvSpPr>
            <a:spLocks noGrp="1"/>
          </p:cNvSpPr>
          <p:nvPr>
            <p:ph idx="1"/>
          </p:nvPr>
        </p:nvSpPr>
        <p:spPr/>
        <p:txBody>
          <a:bodyPr/>
          <a:lstStyle/>
          <a:p>
            <a:r>
              <a:rPr lang="en-US" dirty="0" smtClean="0"/>
              <a:t>Executes </a:t>
            </a:r>
            <a:r>
              <a:rPr lang="en-US" dirty="0"/>
              <a:t>some action after a Sampler Request has been made.</a:t>
            </a:r>
          </a:p>
          <a:p>
            <a:r>
              <a:rPr lang="en-US" dirty="0" smtClean="0"/>
              <a:t>Often </a:t>
            </a:r>
            <a:r>
              <a:rPr lang="en-US" dirty="0"/>
              <a:t>used to process the response data, often to extract values from it</a:t>
            </a:r>
            <a:r>
              <a:rPr lang="en-US" dirty="0" smtClean="0"/>
              <a:t>.</a:t>
            </a:r>
          </a:p>
          <a:p>
            <a:r>
              <a:rPr lang="en-US" altLang="en-US" dirty="0"/>
              <a:t>Extract values, setup for next </a:t>
            </a:r>
            <a:r>
              <a:rPr lang="en-US" altLang="en-US" dirty="0" smtClean="0"/>
              <a:t>request.</a:t>
            </a:r>
            <a:endParaRPr lang="en-US" altLang="en-US" dirty="0"/>
          </a:p>
          <a:p>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27</a:t>
            </a:fld>
            <a:endParaRPr lang="en-GB" altLang="en-US"/>
          </a:p>
        </p:txBody>
      </p:sp>
      <p:pic>
        <p:nvPicPr>
          <p:cNvPr id="334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206" y="2633472"/>
            <a:ext cx="6100455" cy="422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2735021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Test Elements: Timers</a:t>
            </a:r>
            <a:endParaRPr lang="en-GB" dirty="0"/>
          </a:p>
        </p:txBody>
      </p:sp>
      <p:sp>
        <p:nvSpPr>
          <p:cNvPr id="3" name="Content Placeholder 2"/>
          <p:cNvSpPr>
            <a:spLocks noGrp="1"/>
          </p:cNvSpPr>
          <p:nvPr>
            <p:ph idx="1"/>
          </p:nvPr>
        </p:nvSpPr>
        <p:spPr>
          <a:xfrm>
            <a:off x="891540" y="1100629"/>
            <a:ext cx="8147685" cy="1898603"/>
          </a:xfrm>
        </p:spPr>
        <p:txBody>
          <a:bodyPr/>
          <a:lstStyle/>
          <a:p>
            <a:r>
              <a:rPr lang="en-US" altLang="en-US" dirty="0" smtClean="0"/>
              <a:t>Control </a:t>
            </a:r>
            <a:r>
              <a:rPr lang="en-US" altLang="en-US" dirty="0"/>
              <a:t>thread and test element </a:t>
            </a:r>
            <a:r>
              <a:rPr lang="en-US" altLang="en-US" dirty="0" smtClean="0"/>
              <a:t>timings.</a:t>
            </a:r>
          </a:p>
          <a:p>
            <a:r>
              <a:rPr lang="en-US" altLang="en-US" dirty="0"/>
              <a:t>By default, a </a:t>
            </a:r>
            <a:r>
              <a:rPr lang="en-US" altLang="en-US" dirty="0" err="1"/>
              <a:t>JMeter</a:t>
            </a:r>
            <a:r>
              <a:rPr lang="en-US" altLang="en-US" dirty="0"/>
              <a:t> thread sends requests without pausing between each </a:t>
            </a:r>
            <a:r>
              <a:rPr lang="en-US" altLang="en-US" dirty="0" smtClean="0"/>
              <a:t>request</a:t>
            </a:r>
            <a:endParaRPr lang="en-US" altLang="en-US" dirty="0"/>
          </a:p>
          <a:p>
            <a:r>
              <a:rPr lang="en-US" dirty="0" smtClean="0"/>
              <a:t>Delay </a:t>
            </a:r>
            <a:r>
              <a:rPr lang="en-US" dirty="0"/>
              <a:t>a certain amount of time before each sampler which is in its scope</a:t>
            </a:r>
            <a:r>
              <a:rPr lang="en-US" dirty="0" smtClean="0"/>
              <a:t>.</a:t>
            </a:r>
          </a:p>
          <a:p>
            <a:r>
              <a:rPr lang="en-US" dirty="0"/>
              <a:t>If you choose to add more than one timer to a Thread Group, </a:t>
            </a:r>
            <a:r>
              <a:rPr lang="en-US" dirty="0" err="1"/>
              <a:t>JMeter</a:t>
            </a:r>
            <a:r>
              <a:rPr lang="en-US" dirty="0"/>
              <a:t> takes the sum of the timers and pauses for that amount of time before executing the samplers to which the timers apply.</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28</a:t>
            </a:fld>
            <a:endParaRPr lang="en-GB" altLang="en-US"/>
          </a:p>
        </p:txBody>
      </p:sp>
      <p:pic>
        <p:nvPicPr>
          <p:cNvPr id="332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486" y="2999232"/>
            <a:ext cx="5420302" cy="385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2934968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Test Elements: Assertions</a:t>
            </a:r>
            <a:endParaRPr lang="en-GB" dirty="0"/>
          </a:p>
        </p:txBody>
      </p:sp>
      <p:sp>
        <p:nvSpPr>
          <p:cNvPr id="3" name="Content Placeholder 2"/>
          <p:cNvSpPr>
            <a:spLocks noGrp="1"/>
          </p:cNvSpPr>
          <p:nvPr>
            <p:ph idx="1"/>
          </p:nvPr>
        </p:nvSpPr>
        <p:spPr>
          <a:xfrm>
            <a:off x="891540" y="1100629"/>
            <a:ext cx="8147685" cy="1587707"/>
          </a:xfrm>
        </p:spPr>
        <p:txBody>
          <a:bodyPr>
            <a:normAutofit lnSpcReduction="10000"/>
          </a:bodyPr>
          <a:lstStyle/>
          <a:p>
            <a:r>
              <a:rPr lang="en-US" dirty="0" smtClean="0"/>
              <a:t>Test or Validate </a:t>
            </a:r>
            <a:r>
              <a:rPr lang="en-US" dirty="0"/>
              <a:t>the response produced by </a:t>
            </a:r>
            <a:r>
              <a:rPr lang="en-US" dirty="0" smtClean="0"/>
              <a:t>Sampler request/s.</a:t>
            </a:r>
            <a:endParaRPr lang="en-US" dirty="0"/>
          </a:p>
          <a:p>
            <a:r>
              <a:rPr lang="en-US" dirty="0" smtClean="0"/>
              <a:t>Assert </a:t>
            </a:r>
            <a:r>
              <a:rPr lang="en-US" dirty="0"/>
              <a:t>facts about responses received from the server being tested</a:t>
            </a:r>
            <a:r>
              <a:rPr lang="en-US" dirty="0" smtClean="0"/>
              <a:t>.</a:t>
            </a:r>
          </a:p>
          <a:p>
            <a:r>
              <a:rPr lang="en-US" altLang="en-US" dirty="0" smtClean="0"/>
              <a:t>Report </a:t>
            </a:r>
            <a:r>
              <a:rPr lang="en-US" altLang="en-US" dirty="0"/>
              <a:t>pass/fail for some </a:t>
            </a:r>
            <a:r>
              <a:rPr lang="en-US" altLang="en-US" dirty="0" smtClean="0"/>
              <a:t>condition</a:t>
            </a:r>
            <a:r>
              <a:rPr lang="en-GB" altLang="en-US" dirty="0" smtClean="0"/>
              <a:t>.</a:t>
            </a:r>
          </a:p>
          <a:p>
            <a:r>
              <a:rPr lang="en-US" altLang="en-US" dirty="0"/>
              <a:t>To restrict the assertion to a single sampler, add the assertion as a child of the sampler</a:t>
            </a:r>
            <a:r>
              <a:rPr lang="en-US" altLang="en-US" dirty="0" smtClean="0"/>
              <a:t>.</a:t>
            </a:r>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29</a:t>
            </a:fld>
            <a:endParaRPr lang="en-GB" altLang="en-US"/>
          </a:p>
        </p:txBody>
      </p:sp>
      <p:pic>
        <p:nvPicPr>
          <p:cNvPr id="330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699" y="2753171"/>
            <a:ext cx="5265229" cy="389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171958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altLang="en-US" dirty="0"/>
              <a:t>Features of </a:t>
            </a:r>
            <a:r>
              <a:rPr lang="en-US" altLang="en-US" dirty="0" err="1"/>
              <a:t>JMeter</a:t>
            </a:r>
            <a:endParaRPr lang="en-GB" dirty="0"/>
          </a:p>
        </p:txBody>
      </p:sp>
      <p:sp>
        <p:nvSpPr>
          <p:cNvPr id="3" name="Content Placeholder 2"/>
          <p:cNvSpPr>
            <a:spLocks noGrp="1"/>
          </p:cNvSpPr>
          <p:nvPr>
            <p:ph idx="1"/>
          </p:nvPr>
        </p:nvSpPr>
        <p:spPr/>
        <p:txBody>
          <a:bodyPr>
            <a:normAutofit/>
          </a:bodyPr>
          <a:lstStyle/>
          <a:p>
            <a:pPr lvl="1" algn="just">
              <a:lnSpc>
                <a:spcPct val="90000"/>
              </a:lnSpc>
            </a:pPr>
            <a:r>
              <a:rPr lang="en-US" altLang="en-US" sz="1700" b="1" dirty="0"/>
              <a:t>Can be distributed</a:t>
            </a:r>
          </a:p>
          <a:p>
            <a:pPr lvl="1" algn="just">
              <a:lnSpc>
                <a:spcPct val="90000"/>
              </a:lnSpc>
            </a:pPr>
            <a:r>
              <a:rPr lang="en-GB" sz="1700" b="1" dirty="0"/>
              <a:t>used to test performance both on static and dynamic resources (</a:t>
            </a:r>
            <a:r>
              <a:rPr lang="en-GB" sz="1700" b="1" dirty="0" err="1"/>
              <a:t>Webservices</a:t>
            </a:r>
            <a:r>
              <a:rPr lang="en-GB" sz="1700" b="1" dirty="0"/>
              <a:t> (SOAP/REST), Web dynamic languages - PHP, Java, ASP.NET, Files, etc. -, Java Objects, Data Bases and Queries, FTP Servers and more).</a:t>
            </a:r>
          </a:p>
          <a:p>
            <a:pPr lvl="1" algn="just">
              <a:lnSpc>
                <a:spcPct val="90000"/>
              </a:lnSpc>
            </a:pPr>
            <a:r>
              <a:rPr lang="en-US" sz="1700" b="1" dirty="0"/>
              <a:t>Graphical Analysis / Exporting Test Results</a:t>
            </a:r>
          </a:p>
          <a:p>
            <a:pPr lvl="1" algn="just">
              <a:lnSpc>
                <a:spcPct val="90000"/>
              </a:lnSpc>
            </a:pPr>
            <a:r>
              <a:rPr lang="en-US" sz="1700" b="1" dirty="0"/>
              <a:t>Remote Distributed Execution - If you want to generate load using multiple test servers. You can run multiple server components of </a:t>
            </a:r>
            <a:r>
              <a:rPr lang="en-US" sz="1700" b="1" dirty="0" err="1"/>
              <a:t>JMeter</a:t>
            </a:r>
            <a:r>
              <a:rPr lang="en-US" sz="1700" b="1" dirty="0"/>
              <a:t> remotely. And you can control it by a single </a:t>
            </a:r>
            <a:r>
              <a:rPr lang="en-US" sz="1700" b="1" dirty="0" err="1"/>
              <a:t>JMeter</a:t>
            </a:r>
            <a:r>
              <a:rPr lang="en-US" sz="1700" b="1" dirty="0"/>
              <a:t> GUI to gather results.</a:t>
            </a:r>
          </a:p>
          <a:p>
            <a:pPr lvl="1" algn="just">
              <a:lnSpc>
                <a:spcPct val="90000"/>
              </a:lnSpc>
            </a:pPr>
            <a:r>
              <a:rPr lang="en-US" sz="1700" b="1" dirty="0"/>
              <a:t>Highly Extensible-</a:t>
            </a:r>
          </a:p>
          <a:p>
            <a:pPr marL="342900" lvl="1" indent="-342900" algn="just">
              <a:lnSpc>
                <a:spcPct val="90000"/>
              </a:lnSpc>
              <a:buFont typeface="+mj-lt"/>
              <a:buAutoNum type="alphaUcPeriod"/>
            </a:pPr>
            <a:r>
              <a:rPr lang="en-US" sz="1700" b="1" dirty="0"/>
              <a:t>Custom Additions (Write your own samplers / listeners)</a:t>
            </a:r>
          </a:p>
          <a:p>
            <a:pPr marL="342900" lvl="1" indent="-342900" algn="just">
              <a:lnSpc>
                <a:spcPct val="90000"/>
              </a:lnSpc>
              <a:buFont typeface="+mj-lt"/>
              <a:buAutoNum type="alphaUcPeriod"/>
            </a:pPr>
            <a:r>
              <a:rPr lang="en-US" sz="1700" b="1" dirty="0" err="1"/>
              <a:t>PlugIns</a:t>
            </a:r>
            <a:endParaRPr lang="en-US" sz="1700" b="1" dirty="0"/>
          </a:p>
          <a:p>
            <a:pPr lvl="1" algn="just">
              <a:lnSpc>
                <a:spcPct val="90000"/>
              </a:lnSpc>
            </a:pPr>
            <a:r>
              <a:rPr lang="en-US" sz="1700" b="1" dirty="0"/>
              <a:t>Test plans stored in XML and can be version controlled.</a:t>
            </a:r>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3</a:t>
            </a:fld>
            <a:endParaRPr lang="en-GB" altLang="en-US"/>
          </a:p>
        </p:txBody>
      </p:sp>
    </p:spTree>
    <p:extLst>
      <p:ext uri="{BB962C8B-B14F-4D97-AF65-F5344CB8AC3E}">
        <p14:creationId xmlns:p14="http://schemas.microsoft.com/office/powerpoint/2010/main" val="1769513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Test Elements: Listeners</a:t>
            </a:r>
            <a:endParaRPr lang="en-GB" dirty="0"/>
          </a:p>
        </p:txBody>
      </p:sp>
      <p:sp>
        <p:nvSpPr>
          <p:cNvPr id="3" name="Content Placeholder 2"/>
          <p:cNvSpPr>
            <a:spLocks noGrp="1"/>
          </p:cNvSpPr>
          <p:nvPr>
            <p:ph idx="1"/>
          </p:nvPr>
        </p:nvSpPr>
        <p:spPr>
          <a:xfrm>
            <a:off x="891540" y="1100629"/>
            <a:ext cx="8147685" cy="1795665"/>
          </a:xfrm>
        </p:spPr>
        <p:txBody>
          <a:bodyPr>
            <a:normAutofit fontScale="77500" lnSpcReduction="20000"/>
          </a:bodyPr>
          <a:lstStyle/>
          <a:p>
            <a:r>
              <a:rPr lang="en-US" dirty="0" smtClean="0"/>
              <a:t>Output </a:t>
            </a:r>
            <a:r>
              <a:rPr lang="en-US" dirty="0"/>
              <a:t>the results of a load </a:t>
            </a:r>
            <a:r>
              <a:rPr lang="en-US" dirty="0" smtClean="0"/>
              <a:t>test.</a:t>
            </a:r>
            <a:endParaRPr lang="en-US" dirty="0"/>
          </a:p>
          <a:p>
            <a:r>
              <a:rPr lang="en-US" dirty="0" smtClean="0"/>
              <a:t>Different </a:t>
            </a:r>
            <a:r>
              <a:rPr lang="en-US" dirty="0"/>
              <a:t>ways to view the results produced by a Sampler requests</a:t>
            </a:r>
            <a:r>
              <a:rPr lang="en-US" dirty="0" smtClean="0"/>
              <a:t>.</a:t>
            </a:r>
          </a:p>
          <a:p>
            <a:r>
              <a:rPr lang="en-US" dirty="0" smtClean="0"/>
              <a:t>Parse </a:t>
            </a:r>
            <a:r>
              <a:rPr lang="en-US" dirty="0"/>
              <a:t>results in form of tables, trees or plain log files</a:t>
            </a:r>
            <a:r>
              <a:rPr lang="en-US" dirty="0" smtClean="0"/>
              <a:t>.</a:t>
            </a:r>
          </a:p>
          <a:p>
            <a:r>
              <a:rPr lang="en-US" dirty="0" smtClean="0"/>
              <a:t>Will </a:t>
            </a:r>
            <a:r>
              <a:rPr lang="en-US" dirty="0"/>
              <a:t>also save results to configurable .csv or .xml </a:t>
            </a:r>
            <a:r>
              <a:rPr lang="en-US" dirty="0" smtClean="0"/>
              <a:t>file.</a:t>
            </a:r>
          </a:p>
          <a:p>
            <a:r>
              <a:rPr lang="en-US" dirty="0" smtClean="0"/>
              <a:t>All </a:t>
            </a:r>
            <a:r>
              <a:rPr lang="en-US" dirty="0"/>
              <a:t>Listeners save the same data; the only difference is in the way the data is presented on the screen.</a:t>
            </a:r>
            <a:endParaRPr lang="en-US" dirty="0" smtClean="0"/>
          </a:p>
          <a:p>
            <a:r>
              <a:rPr lang="en-US" dirty="0" smtClean="0"/>
              <a:t>Can </a:t>
            </a:r>
            <a:r>
              <a:rPr lang="en-US" dirty="0"/>
              <a:t>be added anywhere in a test plan, but they will only parse and collect result data from the samplers at their level or in the levels bellow</a:t>
            </a:r>
            <a:r>
              <a:rPr lang="en-US" dirty="0" smtClean="0"/>
              <a:t>.</a:t>
            </a:r>
            <a:endParaRPr lang="en-US"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30</a:t>
            </a:fld>
            <a:endParaRPr lang="en-GB" altLang="en-US"/>
          </a:p>
        </p:txBody>
      </p:sp>
      <p:pic>
        <p:nvPicPr>
          <p:cNvPr id="331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784" y="2896294"/>
            <a:ext cx="4242816" cy="396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3710791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Listener : graph results</a:t>
            </a:r>
            <a:endParaRPr lang="en-GB" dirty="0"/>
          </a:p>
        </p:txBody>
      </p:sp>
      <p:sp>
        <p:nvSpPr>
          <p:cNvPr id="3" name="Content Placeholder 2"/>
          <p:cNvSpPr>
            <a:spLocks noGrp="1"/>
          </p:cNvSpPr>
          <p:nvPr>
            <p:ph idx="1"/>
          </p:nvPr>
        </p:nvSpPr>
        <p:spPr>
          <a:xfrm>
            <a:off x="891540" y="1100630"/>
            <a:ext cx="8147685" cy="1633938"/>
          </a:xfrm>
        </p:spPr>
        <p:txBody>
          <a:bodyPr/>
          <a:lstStyle/>
          <a:p>
            <a:r>
              <a:rPr lang="en-US" dirty="0" smtClean="0"/>
              <a:t>You specify </a:t>
            </a:r>
            <a:r>
              <a:rPr lang="en-US" dirty="0"/>
              <a:t>a directory and filename of the output file.</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31</a:t>
            </a:fld>
            <a:endParaRPr lang="en-GB" altLang="en-US"/>
          </a:p>
        </p:txBody>
      </p:sp>
      <p:pic>
        <p:nvPicPr>
          <p:cNvPr id="340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734567"/>
            <a:ext cx="6596063" cy="412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1530445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Listener : view results in table</a:t>
            </a:r>
            <a:endParaRPr lang="en-GB" dirty="0"/>
          </a:p>
        </p:txBody>
      </p:sp>
      <p:sp>
        <p:nvSpPr>
          <p:cNvPr id="3" name="Content Placeholder 2"/>
          <p:cNvSpPr>
            <a:spLocks noGrp="1"/>
          </p:cNvSpPr>
          <p:nvPr>
            <p:ph idx="1"/>
          </p:nvPr>
        </p:nvSpPr>
        <p:spPr/>
        <p:txBody>
          <a:bodyPr/>
          <a:lstStyle/>
          <a:p>
            <a:r>
              <a:rPr lang="en-US" dirty="0" smtClean="0"/>
              <a:t>Type </a:t>
            </a:r>
            <a:r>
              <a:rPr lang="en-US" dirty="0"/>
              <a:t>in a value for Filename to output the results to a CSV file</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32</a:t>
            </a:fld>
            <a:endParaRPr lang="en-GB" altLang="en-US"/>
          </a:p>
        </p:txBody>
      </p:sp>
      <p:pic>
        <p:nvPicPr>
          <p:cNvPr id="342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871882"/>
            <a:ext cx="7229475" cy="498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3985252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Listener : view results tree</a:t>
            </a:r>
            <a:endParaRPr lang="en-GB" dirty="0"/>
          </a:p>
        </p:txBody>
      </p:sp>
      <p:sp>
        <p:nvSpPr>
          <p:cNvPr id="3" name="Content Placeholder 2"/>
          <p:cNvSpPr>
            <a:spLocks noGrp="1"/>
          </p:cNvSpPr>
          <p:nvPr>
            <p:ph idx="1"/>
          </p:nvPr>
        </p:nvSpPr>
        <p:spPr>
          <a:xfrm>
            <a:off x="891540" y="1100630"/>
            <a:ext cx="8147685" cy="1985470"/>
          </a:xfrm>
        </p:spPr>
        <p:txBody>
          <a:bodyPr/>
          <a:lstStyle/>
          <a:p>
            <a:r>
              <a:rPr lang="en-US" dirty="0" smtClean="0"/>
              <a:t>First </a:t>
            </a:r>
            <a:r>
              <a:rPr lang="en-US" dirty="0"/>
              <a:t>tab is Sampler Results. It shows </a:t>
            </a:r>
            <a:r>
              <a:rPr lang="en-US" dirty="0" err="1"/>
              <a:t>JMeter</a:t>
            </a:r>
            <a:r>
              <a:rPr lang="en-US" dirty="0"/>
              <a:t> data as well as data returned by the web server.</a:t>
            </a:r>
          </a:p>
          <a:p>
            <a:r>
              <a:rPr lang="en-US" dirty="0" smtClean="0"/>
              <a:t>The </a:t>
            </a:r>
            <a:r>
              <a:rPr lang="en-US" dirty="0"/>
              <a:t>second tab is Request, which shows all the data sent to the web server as part of the request</a:t>
            </a:r>
            <a:r>
              <a:rPr lang="en-US" dirty="0" smtClean="0"/>
              <a:t>.</a:t>
            </a:r>
          </a:p>
          <a:p>
            <a:r>
              <a:rPr lang="en-US" dirty="0"/>
              <a:t>last tab is Response data. In this tab, the listener shows the data received from server in text format.</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33</a:t>
            </a:fld>
            <a:endParaRPr lang="en-GB" altLang="en-US"/>
          </a:p>
        </p:txBody>
      </p:sp>
      <p:pic>
        <p:nvPicPr>
          <p:cNvPr id="343044" name="Picture 4" descr="View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3086099"/>
            <a:ext cx="640080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7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Logs</a:t>
            </a:r>
            <a:endParaRPr lang="en-GB" dirty="0"/>
          </a:p>
        </p:txBody>
      </p:sp>
      <p:sp>
        <p:nvSpPr>
          <p:cNvPr id="3" name="Content Placeholder 2"/>
          <p:cNvSpPr>
            <a:spLocks noGrp="1"/>
          </p:cNvSpPr>
          <p:nvPr>
            <p:ph idx="1"/>
          </p:nvPr>
        </p:nvSpPr>
        <p:spPr/>
        <p:txBody>
          <a:bodyPr/>
          <a:lstStyle/>
          <a:p>
            <a:r>
              <a:rPr lang="en-US" b="0" dirty="0"/>
              <a:t>It defaults to </a:t>
            </a:r>
            <a:r>
              <a:rPr lang="en-US" dirty="0"/>
              <a:t>jmeter.log</a:t>
            </a:r>
            <a:r>
              <a:rPr lang="en-US" b="0" dirty="0"/>
              <a:t>, and will be found in the directory from which </a:t>
            </a:r>
            <a:r>
              <a:rPr lang="en-US" b="0" dirty="0" err="1"/>
              <a:t>JMeter</a:t>
            </a:r>
            <a:r>
              <a:rPr lang="en-US" b="0" dirty="0"/>
              <a:t> was launched.</a:t>
            </a:r>
          </a:p>
          <a:p>
            <a:r>
              <a:rPr lang="en-US" b="0" dirty="0"/>
              <a:t>The menu </a:t>
            </a:r>
            <a:r>
              <a:rPr lang="en-US" dirty="0"/>
              <a:t>Options &gt; Log Viewer</a:t>
            </a:r>
            <a:r>
              <a:rPr lang="en-US" b="0" dirty="0"/>
              <a:t> displays the log file in a bottom pane on main </a:t>
            </a:r>
            <a:r>
              <a:rPr lang="en-US" b="0" dirty="0" err="1"/>
              <a:t>JMeter</a:t>
            </a:r>
            <a:r>
              <a:rPr lang="en-US" b="0" dirty="0"/>
              <a:t> window.</a:t>
            </a:r>
          </a:p>
          <a:p>
            <a:r>
              <a:rPr lang="en-US" b="0" dirty="0"/>
              <a:t>In the GUI mode, the number of error/fatal messages logged in the log file is displayed at top-right.</a:t>
            </a:r>
          </a:p>
          <a:p>
            <a:r>
              <a:rPr lang="en-US" dirty="0"/>
              <a:t>Error/fatal counter</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34</a:t>
            </a:fld>
            <a:endParaRPr lang="en-GB" altLang="en-US"/>
          </a:p>
        </p:txBody>
      </p:sp>
      <p:pic>
        <p:nvPicPr>
          <p:cNvPr id="316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853" y="3271266"/>
            <a:ext cx="2389187"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spTree>
    <p:extLst>
      <p:ext uri="{BB962C8B-B14F-4D97-AF65-F5344CB8AC3E}">
        <p14:creationId xmlns:p14="http://schemas.microsoft.com/office/powerpoint/2010/main" val="353760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extensions</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35</a:t>
            </a:fld>
            <a:endParaRPr lang="en-GB" altLang="en-US"/>
          </a:p>
        </p:txBody>
      </p:sp>
    </p:spTree>
    <p:extLst>
      <p:ext uri="{BB962C8B-B14F-4D97-AF65-F5344CB8AC3E}">
        <p14:creationId xmlns:p14="http://schemas.microsoft.com/office/powerpoint/2010/main" val="1137041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troubleshooting</a:t>
            </a:r>
            <a:endParaRPr lang="en-GB" dirty="0"/>
          </a:p>
        </p:txBody>
      </p:sp>
      <p:sp>
        <p:nvSpPr>
          <p:cNvPr id="3" name="Content Placeholder 2"/>
          <p:cNvSpPr>
            <a:spLocks noGrp="1"/>
          </p:cNvSpPr>
          <p:nvPr>
            <p:ph idx="1"/>
          </p:nvPr>
        </p:nvSpPr>
        <p:spPr/>
        <p:txBody>
          <a:bodyPr/>
          <a:lstStyle/>
          <a:p>
            <a:r>
              <a:rPr lang="en-US" dirty="0"/>
              <a:t>If the Proxy does not seem to record any samples, this could be because the browser is not actually using the proxy. To check if this is the case, try stopping the proxy. If the browser still downloads pages, then it was not sending requests via the proxy. Double-check the browser options. </a:t>
            </a:r>
            <a:endParaRPr lang="en-US" dirty="0" smtClean="0"/>
          </a:p>
          <a:p>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36</a:t>
            </a:fld>
            <a:endParaRPr lang="en-GB" altLang="en-US"/>
          </a:p>
        </p:txBody>
      </p:sp>
    </p:spTree>
    <p:extLst>
      <p:ext uri="{BB962C8B-B14F-4D97-AF65-F5344CB8AC3E}">
        <p14:creationId xmlns:p14="http://schemas.microsoft.com/office/powerpoint/2010/main" val="3838119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37</a:t>
            </a:fld>
            <a:endParaRPr lang="en-GB" altLang="en-US"/>
          </a:p>
        </p:txBody>
      </p:sp>
    </p:spTree>
    <p:extLst>
      <p:ext uri="{BB962C8B-B14F-4D97-AF65-F5344CB8AC3E}">
        <p14:creationId xmlns:p14="http://schemas.microsoft.com/office/powerpoint/2010/main" val="2700997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dirty="0" smtClean="0"/>
              <a:t>Supported Protocols</a:t>
            </a:r>
            <a:endParaRPr lang="en-GB" dirty="0"/>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
            </a:pPr>
            <a:r>
              <a:rPr lang="en-US" dirty="0" smtClean="0"/>
              <a:t>Web </a:t>
            </a:r>
            <a:r>
              <a:rPr lang="en-US" dirty="0"/>
              <a:t>- HTTP, HTTPS</a:t>
            </a:r>
          </a:p>
          <a:p>
            <a:pPr algn="just">
              <a:buFont typeface="Wingdings" panose="05000000000000000000" pitchFamily="2" charset="2"/>
              <a:buChar char="§"/>
            </a:pPr>
            <a:r>
              <a:rPr lang="en-US" dirty="0"/>
              <a:t>SOAP / REST</a:t>
            </a:r>
          </a:p>
          <a:p>
            <a:pPr algn="just">
              <a:buFont typeface="Wingdings" panose="05000000000000000000" pitchFamily="2" charset="2"/>
              <a:buChar char="§"/>
            </a:pPr>
            <a:r>
              <a:rPr lang="en-US" dirty="0"/>
              <a:t>FTP</a:t>
            </a:r>
          </a:p>
          <a:p>
            <a:pPr algn="just">
              <a:buFont typeface="Wingdings" panose="05000000000000000000" pitchFamily="2" charset="2"/>
              <a:buChar char="§"/>
            </a:pPr>
            <a:r>
              <a:rPr lang="en-US" dirty="0"/>
              <a:t>Database via JDBC</a:t>
            </a:r>
          </a:p>
          <a:p>
            <a:pPr algn="just">
              <a:buFont typeface="Wingdings" panose="05000000000000000000" pitchFamily="2" charset="2"/>
              <a:buChar char="§"/>
            </a:pPr>
            <a:r>
              <a:rPr lang="en-US" dirty="0"/>
              <a:t>LDAP</a:t>
            </a:r>
          </a:p>
          <a:p>
            <a:pPr algn="just">
              <a:buFont typeface="Wingdings" panose="05000000000000000000" pitchFamily="2" charset="2"/>
              <a:buChar char="§"/>
            </a:pPr>
            <a:r>
              <a:rPr lang="en-US" dirty="0"/>
              <a:t>Message-oriented middleware (MOM) via JMS</a:t>
            </a:r>
          </a:p>
          <a:p>
            <a:pPr algn="just">
              <a:buFont typeface="Wingdings" panose="05000000000000000000" pitchFamily="2" charset="2"/>
              <a:buChar char="§"/>
            </a:pPr>
            <a:r>
              <a:rPr lang="en-US" dirty="0"/>
              <a:t>Mail - SMTP(S), POP3(S) and IMAP(S)</a:t>
            </a:r>
          </a:p>
          <a:p>
            <a:pPr algn="just">
              <a:buFont typeface="Wingdings" panose="05000000000000000000" pitchFamily="2" charset="2"/>
              <a:buChar char="§"/>
            </a:pPr>
            <a:r>
              <a:rPr lang="en-US" dirty="0" err="1"/>
              <a:t>MongoDB</a:t>
            </a:r>
            <a:r>
              <a:rPr lang="en-US" dirty="0"/>
              <a:t> (NoSQL)</a:t>
            </a:r>
          </a:p>
          <a:p>
            <a:pPr algn="just">
              <a:buFont typeface="Wingdings" panose="05000000000000000000" pitchFamily="2" charset="2"/>
              <a:buChar char="§"/>
            </a:pPr>
            <a:r>
              <a:rPr lang="en-US" dirty="0"/>
              <a:t>Native commands or shell scripts</a:t>
            </a:r>
          </a:p>
          <a:p>
            <a:pPr algn="just">
              <a:buFont typeface="Wingdings" panose="05000000000000000000" pitchFamily="2" charset="2"/>
              <a:buChar char="§"/>
            </a:pPr>
            <a:r>
              <a:rPr lang="en-US" dirty="0" smtClean="0"/>
              <a:t>TCP</a:t>
            </a:r>
          </a:p>
          <a:p>
            <a:pPr algn="just">
              <a:buFont typeface="Wingdings" panose="05000000000000000000" pitchFamily="2" charset="2"/>
              <a:buChar char="§"/>
            </a:pPr>
            <a:r>
              <a:rPr lang="en-US" dirty="0" smtClean="0"/>
              <a:t>Functional </a:t>
            </a:r>
            <a:r>
              <a:rPr lang="en-US" dirty="0"/>
              <a:t>test using </a:t>
            </a:r>
            <a:r>
              <a:rPr lang="en-US" dirty="0" err="1"/>
              <a:t>JUnit</a:t>
            </a:r>
            <a:r>
              <a:rPr lang="en-US" dirty="0"/>
              <a:t> and Java applications.</a:t>
            </a:r>
            <a:endParaRPr lang="en-GB"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4</a:t>
            </a:fld>
            <a:endParaRPr lang="en-GB" altLang="en-US"/>
          </a:p>
        </p:txBody>
      </p:sp>
    </p:spTree>
    <p:extLst>
      <p:ext uri="{BB962C8B-B14F-4D97-AF65-F5344CB8AC3E}">
        <p14:creationId xmlns:p14="http://schemas.microsoft.com/office/powerpoint/2010/main" val="699627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dirty="0" smtClean="0"/>
              <a:t>Installation</a:t>
            </a:r>
            <a:endParaRPr lang="en-GB" dirty="0"/>
          </a:p>
        </p:txBody>
      </p:sp>
      <p:sp>
        <p:nvSpPr>
          <p:cNvPr id="3" name="Content Placeholder 2"/>
          <p:cNvSpPr>
            <a:spLocks noGrp="1"/>
          </p:cNvSpPr>
          <p:nvPr>
            <p:ph idx="1"/>
          </p:nvPr>
        </p:nvSpPr>
        <p:spPr>
          <a:xfrm>
            <a:off x="891540" y="923544"/>
            <a:ext cx="8078228" cy="4133089"/>
          </a:xfrm>
        </p:spPr>
        <p:txBody>
          <a:bodyPr>
            <a:normAutofit fontScale="47500" lnSpcReduction="20000"/>
          </a:bodyPr>
          <a:lstStyle/>
          <a:p>
            <a:pPr algn="just">
              <a:buFont typeface="Arial" panose="020B0604020202020204" pitchFamily="34" charset="0"/>
              <a:buChar char="•"/>
            </a:pPr>
            <a:r>
              <a:rPr lang="en-GB" dirty="0" smtClean="0"/>
              <a:t>Requirements -</a:t>
            </a:r>
            <a:endParaRPr lang="en-GB" dirty="0"/>
          </a:p>
          <a:p>
            <a:pPr algn="just"/>
            <a:r>
              <a:rPr lang="en-US" dirty="0" smtClean="0"/>
              <a:t>	Java Version - </a:t>
            </a:r>
            <a:r>
              <a:rPr lang="en-US" dirty="0" err="1" smtClean="0"/>
              <a:t>JMeter</a:t>
            </a:r>
            <a:r>
              <a:rPr lang="en-US" dirty="0" smtClean="0"/>
              <a:t> </a:t>
            </a:r>
            <a:r>
              <a:rPr lang="en-US" dirty="0"/>
              <a:t>requires a fully compliant JVM 6 or higher</a:t>
            </a:r>
            <a:r>
              <a:rPr lang="en-US" dirty="0" smtClean="0"/>
              <a:t>.</a:t>
            </a:r>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r>
              <a:rPr lang="en-US" dirty="0" smtClean="0"/>
              <a:t>	Operating Systems - </a:t>
            </a:r>
            <a:r>
              <a:rPr lang="en-US" dirty="0" err="1" smtClean="0"/>
              <a:t>JMeter</a:t>
            </a:r>
            <a:r>
              <a:rPr lang="en-US" dirty="0" smtClean="0"/>
              <a:t> </a:t>
            </a:r>
            <a:r>
              <a:rPr lang="en-US" dirty="0"/>
              <a:t>is a 100% Java application and should run correctly on any system that has a compliant Java implementation</a:t>
            </a:r>
            <a:r>
              <a:rPr lang="en-US" dirty="0" smtClean="0"/>
              <a:t>.</a:t>
            </a:r>
          </a:p>
          <a:p>
            <a:pPr algn="just">
              <a:buFont typeface="Arial" panose="020B0604020202020204" pitchFamily="34" charset="0"/>
              <a:buChar char="•"/>
            </a:pPr>
            <a:r>
              <a:rPr lang="en-US" altLang="en-US" dirty="0"/>
              <a:t>Download the </a:t>
            </a:r>
            <a:r>
              <a:rPr lang="en-US" altLang="en-US" dirty="0" smtClean="0"/>
              <a:t>binary -</a:t>
            </a:r>
            <a:endParaRPr lang="en-GB" dirty="0" smtClean="0"/>
          </a:p>
          <a:p>
            <a:pPr algn="just"/>
            <a:r>
              <a:rPr lang="en-GB" dirty="0" smtClean="0"/>
              <a:t>	Go </a:t>
            </a:r>
            <a:r>
              <a:rPr lang="en-GB" dirty="0"/>
              <a:t>to </a:t>
            </a:r>
            <a:r>
              <a:rPr lang="en-GB" dirty="0" err="1"/>
              <a:t>jmeter</a:t>
            </a:r>
            <a:r>
              <a:rPr lang="en-GB" dirty="0"/>
              <a:t> website </a:t>
            </a:r>
            <a:r>
              <a:rPr lang="en-GB" u="sng" dirty="0" smtClean="0"/>
              <a:t>http</a:t>
            </a:r>
            <a:r>
              <a:rPr lang="en-GB" u="sng" dirty="0"/>
              <a:t>://jmeter.apache.org</a:t>
            </a:r>
            <a:r>
              <a:rPr lang="en-GB" u="sng" dirty="0" smtClean="0"/>
              <a:t>/;</a:t>
            </a:r>
            <a:r>
              <a:rPr lang="en-GB" dirty="0" smtClean="0"/>
              <a:t> then </a:t>
            </a:r>
            <a:r>
              <a:rPr lang="en-GB" u="sng" dirty="0">
                <a:hlinkClick r:id="rId2"/>
              </a:rPr>
              <a:t>Download Releases</a:t>
            </a:r>
            <a:r>
              <a:rPr lang="en-GB" dirty="0"/>
              <a:t> </a:t>
            </a:r>
            <a:r>
              <a:rPr lang="en-GB" dirty="0" smtClean="0"/>
              <a:t>section. Download </a:t>
            </a:r>
            <a:r>
              <a:rPr lang="en-GB" dirty="0"/>
              <a:t>the binary compressed file and extract in some folder on your local directory</a:t>
            </a:r>
            <a:r>
              <a:rPr lang="en-GB" dirty="0" smtClean="0"/>
              <a:t>.</a:t>
            </a:r>
          </a:p>
          <a:p>
            <a:pPr algn="just"/>
            <a:endParaRPr lang="en-GB" dirty="0"/>
          </a:p>
          <a:p>
            <a:pPr algn="just"/>
            <a:endParaRPr lang="en-GB" dirty="0" smtClean="0"/>
          </a:p>
          <a:p>
            <a:pPr algn="just"/>
            <a:endParaRPr lang="en-GB" dirty="0"/>
          </a:p>
          <a:p>
            <a:pPr algn="just"/>
            <a:endParaRPr lang="en-GB" dirty="0" smtClean="0"/>
          </a:p>
          <a:p>
            <a:pPr algn="just"/>
            <a:endParaRPr lang="en-GB" dirty="0" smtClean="0"/>
          </a:p>
          <a:p>
            <a:pPr algn="just"/>
            <a:endParaRPr lang="en-US" dirty="0" smtClean="0"/>
          </a:p>
          <a:p>
            <a:pPr algn="just"/>
            <a:r>
              <a:rPr lang="en-US" dirty="0" smtClean="0"/>
              <a:t>	It’s </a:t>
            </a:r>
            <a:r>
              <a:rPr lang="en-US" dirty="0"/>
              <a:t>platform independent, so the same download will run on Windows, Linux, Mac.</a:t>
            </a:r>
          </a:p>
          <a:p>
            <a:pPr algn="just"/>
            <a:r>
              <a:rPr lang="en-US" dirty="0" smtClean="0"/>
              <a:t>	You </a:t>
            </a:r>
            <a:r>
              <a:rPr lang="en-US" dirty="0"/>
              <a:t>need Java, with the JAVA_HOME environment variable </a:t>
            </a:r>
            <a:r>
              <a:rPr lang="en-US" dirty="0" smtClean="0"/>
              <a:t>set </a:t>
            </a:r>
            <a:r>
              <a:rPr lang="en-US" dirty="0"/>
              <a:t>so </a:t>
            </a:r>
            <a:r>
              <a:rPr lang="en-US" dirty="0" err="1"/>
              <a:t>JMeter</a:t>
            </a:r>
            <a:r>
              <a:rPr lang="en-US" dirty="0"/>
              <a:t> can find the Java and </a:t>
            </a:r>
            <a:r>
              <a:rPr lang="en-US" dirty="0" err="1"/>
              <a:t>keytool</a:t>
            </a:r>
            <a:r>
              <a:rPr lang="en-US" dirty="0"/>
              <a:t> binaries</a:t>
            </a:r>
            <a:r>
              <a:rPr lang="en-US" dirty="0" smtClean="0"/>
              <a:t>. i.e. </a:t>
            </a:r>
            <a:r>
              <a:rPr lang="en-GB" dirty="0"/>
              <a:t>JAVA_HOME=C:\Program Files\Java\jdk1.8.0_20</a:t>
            </a:r>
            <a:endParaRPr lang="en-US" dirty="0"/>
          </a:p>
          <a:p>
            <a:pPr algn="just"/>
            <a:r>
              <a:rPr lang="en-US" dirty="0" smtClean="0"/>
              <a:t>	Uncomment </a:t>
            </a:r>
            <a:r>
              <a:rPr lang="en-US" dirty="0"/>
              <a:t>SSL </a:t>
            </a:r>
            <a:r>
              <a:rPr lang="en-US" dirty="0" smtClean="0"/>
              <a:t>settings </a:t>
            </a:r>
            <a:r>
              <a:rPr lang="en-US" dirty="0"/>
              <a:t>in </a:t>
            </a:r>
            <a:r>
              <a:rPr lang="en-US" dirty="0" err="1" smtClean="0"/>
              <a:t>jmeter.properties</a:t>
            </a:r>
            <a:endParaRPr lang="en-US" dirty="0" smtClean="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5</a:t>
            </a:fld>
            <a:endParaRPr lang="en-GB" altLang="en-US"/>
          </a:p>
        </p:txBody>
      </p:sp>
      <p:pic>
        <p:nvPicPr>
          <p:cNvPr id="317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451" y="1490981"/>
            <a:ext cx="3412109" cy="84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pic>
        <p:nvPicPr>
          <p:cNvPr id="3174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281" y="1500126"/>
            <a:ext cx="3438144" cy="85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pic>
        <p:nvPicPr>
          <p:cNvPr id="3174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0481" y="3057208"/>
            <a:ext cx="2347975" cy="108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A7224"/>
                </a:solidFill>
                <a:prstDash val="solid"/>
                <a:miter lim="800000"/>
                <a:headEnd/>
                <a:tailEnd/>
              </a14:hiddenLine>
            </a:ext>
          </a:extLst>
        </p:spPr>
      </p:pic>
      <p:pic>
        <p:nvPicPr>
          <p:cNvPr id="317446" name="Picture 6" descr="Jmeter Directory Stru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247" y="4681729"/>
            <a:ext cx="2294521" cy="217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517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dirty="0" smtClean="0"/>
              <a:t>Running </a:t>
            </a:r>
            <a:r>
              <a:rPr lang="en-GB" dirty="0" err="1" smtClean="0"/>
              <a:t>jmeter</a:t>
            </a:r>
            <a:endParaRPr lang="en-GB" dirty="0"/>
          </a:p>
        </p:txBody>
      </p:sp>
      <p:sp>
        <p:nvSpPr>
          <p:cNvPr id="3" name="Content Placeholder 2"/>
          <p:cNvSpPr>
            <a:spLocks noGrp="1"/>
          </p:cNvSpPr>
          <p:nvPr>
            <p:ph idx="1"/>
          </p:nvPr>
        </p:nvSpPr>
        <p:spPr>
          <a:xfrm>
            <a:off x="891540" y="1100629"/>
            <a:ext cx="7978139" cy="2571259"/>
          </a:xfrm>
        </p:spPr>
        <p:txBody>
          <a:bodyPr numCol="2">
            <a:normAutofit fontScale="77500" lnSpcReduction="20000"/>
          </a:bodyPr>
          <a:lstStyle/>
          <a:p>
            <a:r>
              <a:rPr lang="en-GB" dirty="0" smtClean="0"/>
              <a:t>Go </a:t>
            </a:r>
            <a:r>
              <a:rPr lang="en-GB" dirty="0"/>
              <a:t>to </a:t>
            </a:r>
            <a:r>
              <a:rPr lang="en-US" dirty="0"/>
              <a:t>\</a:t>
            </a:r>
            <a:r>
              <a:rPr lang="en-GB" dirty="0"/>
              <a:t>bin folder</a:t>
            </a:r>
          </a:p>
          <a:p>
            <a:r>
              <a:rPr lang="en-GB" dirty="0"/>
              <a:t>Run jmeter.sh </a:t>
            </a:r>
            <a:r>
              <a:rPr lang="en-GB" dirty="0" smtClean="0"/>
              <a:t>(for mac)</a:t>
            </a:r>
            <a:endParaRPr lang="en-GB" dirty="0"/>
          </a:p>
          <a:p>
            <a:r>
              <a:rPr lang="en-GB" dirty="0" smtClean="0"/>
              <a:t>	jmeter.bat (for windows)</a:t>
            </a:r>
            <a:endParaRPr lang="en-GB" dirty="0"/>
          </a:p>
          <a:p>
            <a:pPr algn="just"/>
            <a:r>
              <a:rPr lang="en-US" dirty="0" smtClean="0"/>
              <a:t>	</a:t>
            </a:r>
            <a:r>
              <a:rPr lang="en-US" dirty="0" err="1" smtClean="0"/>
              <a:t>jmeter</a:t>
            </a:r>
            <a:r>
              <a:rPr lang="en-US" dirty="0" smtClean="0"/>
              <a:t> </a:t>
            </a:r>
            <a:r>
              <a:rPr lang="en-US" dirty="0"/>
              <a:t>(for Unix</a:t>
            </a:r>
            <a:r>
              <a:rPr lang="en-US" dirty="0" smtClean="0"/>
              <a:t>)</a:t>
            </a:r>
          </a:p>
          <a:p>
            <a:pPr algn="just"/>
            <a:r>
              <a:rPr lang="en-US" dirty="0" smtClean="0"/>
              <a:t>Some </a:t>
            </a:r>
            <a:r>
              <a:rPr lang="en-US" dirty="0"/>
              <a:t>additional scripts in the bin directory –</a:t>
            </a:r>
          </a:p>
          <a:p>
            <a:pPr algn="just">
              <a:buFont typeface="Arial" panose="020B0604020202020204" pitchFamily="34" charset="0"/>
              <a:buChar char="•"/>
            </a:pPr>
            <a:r>
              <a:rPr lang="en-US" dirty="0" smtClean="0"/>
              <a:t>jmeter.bat </a:t>
            </a:r>
            <a:r>
              <a:rPr lang="en-US" dirty="0"/>
              <a:t>- run </a:t>
            </a:r>
            <a:r>
              <a:rPr lang="en-US" dirty="0" err="1"/>
              <a:t>JMeter</a:t>
            </a:r>
            <a:r>
              <a:rPr lang="en-US" dirty="0"/>
              <a:t> (in GUI mode by default)</a:t>
            </a:r>
          </a:p>
          <a:p>
            <a:pPr algn="just">
              <a:buFont typeface="Arial" panose="020B0604020202020204" pitchFamily="34" charset="0"/>
              <a:buChar char="•"/>
            </a:pPr>
            <a:r>
              <a:rPr lang="en-US" dirty="0"/>
              <a:t>jmeterw.cmd - run </a:t>
            </a:r>
            <a:r>
              <a:rPr lang="en-US" dirty="0" err="1"/>
              <a:t>JMeter</a:t>
            </a:r>
            <a:r>
              <a:rPr lang="en-US" dirty="0"/>
              <a:t> without the windows shell console (in GUI mode by default)</a:t>
            </a:r>
          </a:p>
          <a:p>
            <a:pPr algn="just">
              <a:buFont typeface="Arial" panose="020B0604020202020204" pitchFamily="34" charset="0"/>
              <a:buChar char="•"/>
            </a:pPr>
            <a:r>
              <a:rPr lang="en-US" dirty="0"/>
              <a:t>jmeter-n.cmd - drop a JMX file on this to run a non-GUI test</a:t>
            </a:r>
          </a:p>
          <a:p>
            <a:pPr algn="just">
              <a:buFont typeface="Arial" panose="020B0604020202020204" pitchFamily="34" charset="0"/>
              <a:buChar char="•"/>
            </a:pPr>
            <a:r>
              <a:rPr lang="en-US" dirty="0"/>
              <a:t>jmeter-n-r.cmd - drop a JMX file on this to run a non-GUI test remotely</a:t>
            </a:r>
          </a:p>
          <a:p>
            <a:pPr algn="just">
              <a:buFont typeface="Arial" panose="020B0604020202020204" pitchFamily="34" charset="0"/>
              <a:buChar char="•"/>
            </a:pPr>
            <a:r>
              <a:rPr lang="en-US" dirty="0"/>
              <a:t>jmeter-t.cmd - drop a JMX file on this to load it in GUI mode</a:t>
            </a:r>
          </a:p>
          <a:p>
            <a:pPr algn="just">
              <a:buFont typeface="Arial" panose="020B0604020202020204" pitchFamily="34" charset="0"/>
              <a:buChar char="•"/>
            </a:pPr>
            <a:r>
              <a:rPr lang="en-US" dirty="0"/>
              <a:t>jmeter-server.bat - start </a:t>
            </a:r>
            <a:r>
              <a:rPr lang="en-US" dirty="0" err="1"/>
              <a:t>JMeter</a:t>
            </a:r>
            <a:r>
              <a:rPr lang="en-US" dirty="0"/>
              <a:t> in server mode</a:t>
            </a:r>
          </a:p>
          <a:p>
            <a:pPr algn="just">
              <a:buFont typeface="Arial" panose="020B0604020202020204" pitchFamily="34" charset="0"/>
              <a:buChar char="•"/>
            </a:pPr>
            <a:r>
              <a:rPr lang="en-US" dirty="0"/>
              <a:t>mirror-server.cmd - runs the </a:t>
            </a:r>
            <a:r>
              <a:rPr lang="en-US" dirty="0" err="1"/>
              <a:t>JMeter</a:t>
            </a:r>
            <a:r>
              <a:rPr lang="en-US" dirty="0"/>
              <a:t> Mirror Server in non-GUI mode</a:t>
            </a:r>
          </a:p>
          <a:p>
            <a:pPr algn="just">
              <a:buFont typeface="Arial" panose="020B0604020202020204" pitchFamily="34" charset="0"/>
              <a:buChar char="•"/>
            </a:pPr>
            <a:r>
              <a:rPr lang="en-US" dirty="0"/>
              <a:t>shutdown.cmd - Run the Shutdown client to stop a non-GUI instance gracefully</a:t>
            </a:r>
          </a:p>
          <a:p>
            <a:pPr algn="just">
              <a:buFont typeface="Arial" panose="020B0604020202020204" pitchFamily="34" charset="0"/>
              <a:buChar char="•"/>
            </a:pPr>
            <a:r>
              <a:rPr lang="en-US" dirty="0"/>
              <a:t>stoptest.cmd - Run the Shutdown client to stop a non-GUI instance </a:t>
            </a:r>
            <a:r>
              <a:rPr lang="en-US" dirty="0" smtClean="0"/>
              <a:t>abruptly</a:t>
            </a:r>
            <a:endParaRPr lang="en-US"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6</a:t>
            </a:fld>
            <a:endParaRPr lang="en-GB"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196" y="3671888"/>
            <a:ext cx="4584700" cy="3186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AutoShape 4"/>
          <p:cNvSpPr>
            <a:spLocks/>
          </p:cNvSpPr>
          <p:nvPr/>
        </p:nvSpPr>
        <p:spPr bwMode="auto">
          <a:xfrm flipH="1">
            <a:off x="2608009" y="4586986"/>
            <a:ext cx="1371600" cy="1079500"/>
          </a:xfrm>
          <a:prstGeom prst="borderCallout2">
            <a:avLst>
              <a:gd name="adj1" fmla="val 18500"/>
              <a:gd name="adj2" fmla="val -6532"/>
              <a:gd name="adj3" fmla="val 18519"/>
              <a:gd name="adj4" fmla="val -16667"/>
              <a:gd name="adj5" fmla="val 84699"/>
              <a:gd name="adj6" fmla="val -39856"/>
            </a:avLst>
          </a:prstGeom>
          <a:solidFill>
            <a:srgbClr val="CCCC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SimSun" charset="-122"/>
              </a:defRPr>
            </a:lvl9pPr>
          </a:lstStyle>
          <a:p>
            <a:pPr algn="ctr"/>
            <a:r>
              <a:rPr lang="en-US" altLang="en-US" dirty="0"/>
              <a:t>jmeter.bat</a:t>
            </a:r>
          </a:p>
          <a:p>
            <a:pPr algn="ctr"/>
            <a:r>
              <a:rPr lang="en-US" altLang="en-US" dirty="0"/>
              <a:t>launches</a:t>
            </a:r>
          </a:p>
          <a:p>
            <a:pPr algn="ctr"/>
            <a:r>
              <a:rPr lang="en-US" altLang="en-US" dirty="0"/>
              <a:t>the GUI</a:t>
            </a:r>
          </a:p>
        </p:txBody>
      </p:sp>
      <p:sp>
        <p:nvSpPr>
          <p:cNvPr id="7" name="Rectangle 6"/>
          <p:cNvSpPr/>
          <p:nvPr/>
        </p:nvSpPr>
        <p:spPr>
          <a:xfrm>
            <a:off x="92331" y="3822565"/>
            <a:ext cx="4396865" cy="707886"/>
          </a:xfrm>
          <a:prstGeom prst="rect">
            <a:avLst/>
          </a:prstGeom>
        </p:spPr>
        <p:txBody>
          <a:bodyPr wrap="square">
            <a:spAutoFit/>
          </a:bodyPr>
          <a:lstStyle/>
          <a:p>
            <a:pPr algn="l"/>
            <a:r>
              <a:rPr lang="en-US" dirty="0" err="1">
                <a:solidFill>
                  <a:schemeClr val="tx1"/>
                </a:solidFill>
              </a:rPr>
              <a:t>JMeter's</a:t>
            </a:r>
            <a:r>
              <a:rPr lang="en-US" dirty="0">
                <a:solidFill>
                  <a:schemeClr val="tx1"/>
                </a:solidFill>
              </a:rPr>
              <a:t> </a:t>
            </a:r>
            <a:r>
              <a:rPr lang="en-US" dirty="0" err="1" smtClean="0">
                <a:solidFill>
                  <a:schemeClr val="tx1"/>
                </a:solidFill>
              </a:rPr>
              <a:t>Classpath</a:t>
            </a:r>
            <a:r>
              <a:rPr lang="en-US" dirty="0" smtClean="0">
                <a:solidFill>
                  <a:schemeClr val="tx1"/>
                </a:solidFill>
              </a:rPr>
              <a:t> -</a:t>
            </a:r>
          </a:p>
          <a:p>
            <a:pPr algn="l"/>
            <a:r>
              <a:rPr lang="en-US" b="0" dirty="0" err="1" smtClean="0">
                <a:solidFill>
                  <a:schemeClr val="tx1"/>
                </a:solidFill>
              </a:rPr>
              <a:t>JMeter</a:t>
            </a:r>
            <a:r>
              <a:rPr lang="en-US" b="0" dirty="0" smtClean="0">
                <a:solidFill>
                  <a:schemeClr val="tx1"/>
                </a:solidFill>
              </a:rPr>
              <a:t> </a:t>
            </a:r>
            <a:r>
              <a:rPr lang="en-US" b="0" dirty="0">
                <a:solidFill>
                  <a:schemeClr val="tx1"/>
                </a:solidFill>
              </a:rPr>
              <a:t>automatically finds classes from jars in the following directories:</a:t>
            </a:r>
          </a:p>
          <a:p>
            <a:pPr algn="l"/>
            <a:r>
              <a:rPr lang="en-US" b="0" dirty="0">
                <a:solidFill>
                  <a:schemeClr val="tx1"/>
                </a:solidFill>
              </a:rPr>
              <a:t>JMETER_HOME/lib - used for utility jars</a:t>
            </a:r>
          </a:p>
          <a:p>
            <a:pPr algn="l"/>
            <a:r>
              <a:rPr lang="en-US" b="0" dirty="0">
                <a:solidFill>
                  <a:schemeClr val="tx1"/>
                </a:solidFill>
              </a:rPr>
              <a:t>JMETER_HOME/lib/</a:t>
            </a:r>
            <a:r>
              <a:rPr lang="en-US" b="0" dirty="0" err="1">
                <a:solidFill>
                  <a:schemeClr val="tx1"/>
                </a:solidFill>
              </a:rPr>
              <a:t>ext</a:t>
            </a:r>
            <a:r>
              <a:rPr lang="en-US" b="0" dirty="0">
                <a:solidFill>
                  <a:schemeClr val="tx1"/>
                </a:solidFill>
              </a:rPr>
              <a:t> - used for </a:t>
            </a:r>
            <a:r>
              <a:rPr lang="en-US" b="0" dirty="0" err="1">
                <a:solidFill>
                  <a:schemeClr val="tx1"/>
                </a:solidFill>
              </a:rPr>
              <a:t>JMeter</a:t>
            </a:r>
            <a:r>
              <a:rPr lang="en-US" b="0" dirty="0">
                <a:solidFill>
                  <a:schemeClr val="tx1"/>
                </a:solidFill>
              </a:rPr>
              <a:t> components and plugins</a:t>
            </a:r>
          </a:p>
        </p:txBody>
      </p:sp>
    </p:spTree>
    <p:extLst>
      <p:ext uri="{BB962C8B-B14F-4D97-AF65-F5344CB8AC3E}">
        <p14:creationId xmlns:p14="http://schemas.microsoft.com/office/powerpoint/2010/main" val="316082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0" fill="hold">
                                          <p:stCondLst>
                                            <p:cond delay="0"/>
                                          </p:stCondLst>
                                        </p:cTn>
                                        <p:tgtEl>
                                          <p:spTgt spid="6"/>
                                        </p:tgtEl>
                                        <p:attrNameLst>
                                          <p:attrName>style.visibility</p:attrName>
                                        </p:attrNameLst>
                                      </p:cBhvr>
                                      <p:to>
                                        <p:strVal val="visible"/>
                                      </p:to>
                                    </p:set>
                                    <p:animEffect transition="in" filter="fade">
                                      <p:cBhvr additive="repl">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dirty="0" smtClean="0"/>
              <a:t>Running </a:t>
            </a:r>
            <a:r>
              <a:rPr lang="en-GB" dirty="0" err="1" smtClean="0"/>
              <a:t>jmeter</a:t>
            </a:r>
            <a:r>
              <a:rPr lang="en-GB" dirty="0" smtClean="0"/>
              <a:t> in </a:t>
            </a:r>
            <a:r>
              <a:rPr lang="fr-FR" b="1" dirty="0"/>
              <a:t>Non-GUI Mode (Command Line mode</a:t>
            </a:r>
            <a:r>
              <a:rPr lang="fr-FR" b="1" dirty="0" smtClean="0"/>
              <a:t>)</a:t>
            </a:r>
            <a:endParaRPr lang="en-GB" dirty="0"/>
          </a:p>
        </p:txBody>
      </p:sp>
      <p:sp>
        <p:nvSpPr>
          <p:cNvPr id="3" name="Content Placeholder 2"/>
          <p:cNvSpPr>
            <a:spLocks noGrp="1"/>
          </p:cNvSpPr>
          <p:nvPr>
            <p:ph idx="1"/>
          </p:nvPr>
        </p:nvSpPr>
        <p:spPr>
          <a:xfrm>
            <a:off x="891540" y="1100629"/>
            <a:ext cx="8147685" cy="3928571"/>
          </a:xfrm>
        </p:spPr>
        <p:txBody>
          <a:bodyPr/>
          <a:lstStyle/>
          <a:p>
            <a:r>
              <a:rPr lang="en-US" b="0" dirty="0"/>
              <a:t>use the following command options:</a:t>
            </a:r>
          </a:p>
          <a:p>
            <a:r>
              <a:rPr lang="en-US" b="0" dirty="0"/>
              <a:t>-n This specifies </a:t>
            </a:r>
            <a:r>
              <a:rPr lang="en-US" b="0" dirty="0" err="1"/>
              <a:t>JMeter</a:t>
            </a:r>
            <a:r>
              <a:rPr lang="en-US" b="0" dirty="0"/>
              <a:t> is to run in non-</a:t>
            </a:r>
            <a:r>
              <a:rPr lang="en-US" b="0" dirty="0" err="1"/>
              <a:t>gui</a:t>
            </a:r>
            <a:r>
              <a:rPr lang="en-US" b="0" dirty="0"/>
              <a:t> mode</a:t>
            </a:r>
            <a:br>
              <a:rPr lang="en-US" b="0" dirty="0"/>
            </a:br>
            <a:r>
              <a:rPr lang="en-US" b="0" dirty="0"/>
              <a:t>-t [name of JMX file that contains the Test Plan].</a:t>
            </a:r>
            <a:br>
              <a:rPr lang="en-US" b="0" dirty="0"/>
            </a:br>
            <a:r>
              <a:rPr lang="en-US" b="0" dirty="0"/>
              <a:t>-l [name of JTL file to log sample results to].</a:t>
            </a:r>
            <a:br>
              <a:rPr lang="en-US" b="0" dirty="0"/>
            </a:br>
            <a:r>
              <a:rPr lang="en-US" b="0" dirty="0"/>
              <a:t>-j [name of </a:t>
            </a:r>
            <a:r>
              <a:rPr lang="en-US" b="0" dirty="0" err="1"/>
              <a:t>JMeter</a:t>
            </a:r>
            <a:r>
              <a:rPr lang="en-US" b="0" dirty="0"/>
              <a:t> run log file].</a:t>
            </a:r>
            <a:br>
              <a:rPr lang="en-US" b="0" dirty="0"/>
            </a:br>
            <a:r>
              <a:rPr lang="en-US" b="0" dirty="0"/>
              <a:t>-r Run the test in the servers specified by the </a:t>
            </a:r>
            <a:r>
              <a:rPr lang="en-US" b="0" dirty="0" err="1"/>
              <a:t>JMeter</a:t>
            </a:r>
            <a:r>
              <a:rPr lang="en-US" b="0" dirty="0"/>
              <a:t> property "</a:t>
            </a:r>
            <a:r>
              <a:rPr lang="en-US" b="0" dirty="0" err="1"/>
              <a:t>remote_hosts</a:t>
            </a:r>
            <a:r>
              <a:rPr lang="en-US" b="0" dirty="0"/>
              <a:t>"</a:t>
            </a:r>
            <a:br>
              <a:rPr lang="en-US" b="0" dirty="0"/>
            </a:br>
            <a:r>
              <a:rPr lang="en-US" b="0" dirty="0"/>
              <a:t>-R [list of remote servers] Run the test in the specified remote servers</a:t>
            </a:r>
          </a:p>
          <a:p>
            <a:r>
              <a:rPr lang="en-US" b="0" dirty="0"/>
              <a:t>The script also lets you specify the optional firewall/proxy server information:</a:t>
            </a:r>
          </a:p>
          <a:p>
            <a:r>
              <a:rPr lang="en-US" b="0" dirty="0"/>
              <a:t>-H [proxy server hostname or </a:t>
            </a:r>
            <a:r>
              <a:rPr lang="en-US" b="0" dirty="0" err="1"/>
              <a:t>ip</a:t>
            </a:r>
            <a:r>
              <a:rPr lang="en-US" b="0" dirty="0"/>
              <a:t> address]</a:t>
            </a:r>
            <a:br>
              <a:rPr lang="en-US" b="0" dirty="0"/>
            </a:br>
            <a:r>
              <a:rPr lang="en-US" b="0" dirty="0"/>
              <a:t>-P [proxy server port]</a:t>
            </a:r>
          </a:p>
          <a:p>
            <a:r>
              <a:rPr lang="en-US" dirty="0"/>
              <a:t>Example</a:t>
            </a:r>
            <a:r>
              <a:rPr lang="en-US" b="0" dirty="0"/>
              <a:t>: </a:t>
            </a:r>
            <a:r>
              <a:rPr lang="en-US" b="0" dirty="0" err="1"/>
              <a:t>jmeter</a:t>
            </a:r>
            <a:r>
              <a:rPr lang="en-US" b="0" dirty="0"/>
              <a:t> -n -t </a:t>
            </a:r>
            <a:r>
              <a:rPr lang="en-US" b="0" dirty="0" err="1"/>
              <a:t>my_test.jmx</a:t>
            </a:r>
            <a:r>
              <a:rPr lang="en-US" b="0" dirty="0"/>
              <a:t> -l </a:t>
            </a:r>
            <a:r>
              <a:rPr lang="en-US" b="0" dirty="0" err="1"/>
              <a:t>log.jtl</a:t>
            </a:r>
            <a:r>
              <a:rPr lang="en-US" b="0" dirty="0"/>
              <a:t> -H </a:t>
            </a:r>
            <a:r>
              <a:rPr lang="en-US" b="0" dirty="0" err="1"/>
              <a:t>my.proxy.server</a:t>
            </a:r>
            <a:r>
              <a:rPr lang="en-US" b="0" dirty="0"/>
              <a:t> -P </a:t>
            </a:r>
            <a:r>
              <a:rPr lang="en-US" b="0" dirty="0" smtClean="0"/>
              <a:t>8000</a:t>
            </a:r>
            <a:endParaRPr lang="en-US" b="0"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7</a:t>
            </a:fld>
            <a:endParaRPr lang="en-GB" altLang="en-US"/>
          </a:p>
        </p:txBody>
      </p:sp>
    </p:spTree>
    <p:extLst>
      <p:ext uri="{BB962C8B-B14F-4D97-AF65-F5344CB8AC3E}">
        <p14:creationId xmlns:p14="http://schemas.microsoft.com/office/powerpoint/2010/main" val="1902835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b="1" dirty="0" smtClean="0"/>
              <a:t>Running </a:t>
            </a:r>
            <a:r>
              <a:rPr lang="en-GB" b="1" dirty="0" err="1" smtClean="0"/>
              <a:t>jmeter</a:t>
            </a:r>
            <a:r>
              <a:rPr lang="en-GB" b="1" dirty="0" smtClean="0"/>
              <a:t> in Server Mode</a:t>
            </a:r>
            <a:endParaRPr lang="en-GB" dirty="0"/>
          </a:p>
        </p:txBody>
      </p:sp>
      <p:sp>
        <p:nvSpPr>
          <p:cNvPr id="3" name="Content Placeholder 2"/>
          <p:cNvSpPr>
            <a:spLocks noGrp="1"/>
          </p:cNvSpPr>
          <p:nvPr>
            <p:ph idx="1"/>
          </p:nvPr>
        </p:nvSpPr>
        <p:spPr/>
        <p:txBody>
          <a:bodyPr/>
          <a:lstStyle/>
          <a:p>
            <a:r>
              <a:rPr lang="en-US" b="0" dirty="0"/>
              <a:t>For </a:t>
            </a:r>
            <a:r>
              <a:rPr lang="en-US" b="0" dirty="0">
                <a:hlinkClick r:id="rId2"/>
              </a:rPr>
              <a:t>distributed testing</a:t>
            </a:r>
            <a:r>
              <a:rPr lang="en-US" b="0" dirty="0"/>
              <a:t>, run </a:t>
            </a:r>
            <a:r>
              <a:rPr lang="en-US" b="0" dirty="0" err="1"/>
              <a:t>JMeter</a:t>
            </a:r>
            <a:r>
              <a:rPr lang="en-US" b="0" dirty="0"/>
              <a:t> in server mode on the remote node(s), and then control the server(s) from the GUI. You can also use non-GUI mode to run remote tests. To start the server(s), run </a:t>
            </a:r>
            <a:r>
              <a:rPr lang="en-US" b="0" dirty="0" err="1"/>
              <a:t>jmeter</a:t>
            </a:r>
            <a:r>
              <a:rPr lang="en-US" b="0" dirty="0"/>
              <a:t>-server[.bat] on each server host.</a:t>
            </a:r>
          </a:p>
          <a:p>
            <a:r>
              <a:rPr lang="en-US" b="0" dirty="0"/>
              <a:t>The script also lets you specify the optional firewall/proxy server information:</a:t>
            </a:r>
          </a:p>
          <a:p>
            <a:r>
              <a:rPr lang="en-US" b="0" dirty="0"/>
              <a:t>-H [proxy server hostname or </a:t>
            </a:r>
            <a:r>
              <a:rPr lang="en-US" b="0" dirty="0" err="1"/>
              <a:t>ip</a:t>
            </a:r>
            <a:r>
              <a:rPr lang="en-US" b="0" dirty="0"/>
              <a:t> address]</a:t>
            </a:r>
            <a:br>
              <a:rPr lang="en-US" b="0" dirty="0"/>
            </a:br>
            <a:r>
              <a:rPr lang="en-US" b="0" dirty="0"/>
              <a:t>-P [proxy server port]</a:t>
            </a:r>
          </a:p>
          <a:p>
            <a:r>
              <a:rPr lang="en-US" dirty="0"/>
              <a:t>Example</a:t>
            </a:r>
            <a:r>
              <a:rPr lang="en-US" b="0" dirty="0"/>
              <a:t>: </a:t>
            </a:r>
            <a:r>
              <a:rPr lang="en-US" b="0" dirty="0" err="1"/>
              <a:t>jmeter</a:t>
            </a:r>
            <a:r>
              <a:rPr lang="en-US" b="0" dirty="0"/>
              <a:t>-server -H </a:t>
            </a:r>
            <a:r>
              <a:rPr lang="en-US" b="0" dirty="0" err="1"/>
              <a:t>my.proxy.server</a:t>
            </a:r>
            <a:r>
              <a:rPr lang="en-US" b="0" dirty="0"/>
              <a:t> -P </a:t>
            </a:r>
            <a:r>
              <a:rPr lang="en-US" b="0" dirty="0" smtClean="0"/>
              <a:t>8000</a:t>
            </a:r>
            <a:endParaRPr lang="en-US" b="0" dirty="0"/>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8</a:t>
            </a:fld>
            <a:endParaRPr lang="en-GB" altLang="en-US"/>
          </a:p>
        </p:txBody>
      </p:sp>
    </p:spTree>
    <p:extLst>
      <p:ext uri="{BB962C8B-B14F-4D97-AF65-F5344CB8AC3E}">
        <p14:creationId xmlns:p14="http://schemas.microsoft.com/office/powerpoint/2010/main" val="2297124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t>Full list of command-line </a:t>
            </a:r>
            <a:r>
              <a:rPr lang="en-US" b="1" dirty="0" smtClean="0"/>
              <a:t>options</a:t>
            </a:r>
            <a:endParaRPr lang="en-GB" dirty="0"/>
          </a:p>
        </p:txBody>
      </p:sp>
      <p:sp>
        <p:nvSpPr>
          <p:cNvPr id="3" name="Content Placeholder 2"/>
          <p:cNvSpPr>
            <a:spLocks noGrp="1"/>
          </p:cNvSpPr>
          <p:nvPr>
            <p:ph idx="1"/>
          </p:nvPr>
        </p:nvSpPr>
        <p:spPr>
          <a:xfrm>
            <a:off x="891540" y="1100629"/>
            <a:ext cx="8147685" cy="3910283"/>
          </a:xfrm>
        </p:spPr>
        <p:txBody>
          <a:bodyPr numCol="2">
            <a:normAutofit fontScale="62500" lnSpcReduction="20000"/>
          </a:bodyPr>
          <a:lstStyle/>
          <a:p>
            <a:r>
              <a:rPr lang="en-GB" dirty="0"/>
              <a:t>Invoking </a:t>
            </a:r>
            <a:r>
              <a:rPr lang="en-GB" dirty="0" err="1"/>
              <a:t>JMeter</a:t>
            </a:r>
            <a:r>
              <a:rPr lang="en-GB" dirty="0"/>
              <a:t> as "</a:t>
            </a:r>
            <a:r>
              <a:rPr lang="en-GB" dirty="0" err="1"/>
              <a:t>jmeter</a:t>
            </a:r>
            <a:r>
              <a:rPr lang="en-GB" dirty="0"/>
              <a:t> -?" will print a list of all the command-line options. These are shown below.</a:t>
            </a:r>
          </a:p>
          <a:p>
            <a:endParaRPr lang="en-GB" dirty="0"/>
          </a:p>
          <a:p>
            <a:r>
              <a:rPr lang="en-GB" dirty="0"/>
              <a:t>        -h, --</a:t>
            </a:r>
            <a:r>
              <a:rPr lang="en-GB" dirty="0" smtClean="0"/>
              <a:t>help                 </a:t>
            </a:r>
            <a:r>
              <a:rPr lang="en-GB" dirty="0"/>
              <a:t>print usage information and exit</a:t>
            </a:r>
          </a:p>
          <a:p>
            <a:r>
              <a:rPr lang="en-GB" dirty="0"/>
              <a:t>        -v, --</a:t>
            </a:r>
            <a:r>
              <a:rPr lang="en-GB" dirty="0" smtClean="0"/>
              <a:t>version                 </a:t>
            </a:r>
            <a:r>
              <a:rPr lang="en-GB" dirty="0"/>
              <a:t>print the version information and exit</a:t>
            </a:r>
          </a:p>
          <a:p>
            <a:r>
              <a:rPr lang="en-GB" dirty="0"/>
              <a:t>        -p, --</a:t>
            </a:r>
            <a:r>
              <a:rPr lang="en-GB" dirty="0" err="1"/>
              <a:t>propfile</a:t>
            </a:r>
            <a:r>
              <a:rPr lang="en-GB" dirty="0"/>
              <a:t> {argument</a:t>
            </a:r>
            <a:r>
              <a:rPr lang="en-GB" dirty="0" smtClean="0"/>
              <a:t>}                 </a:t>
            </a:r>
            <a:r>
              <a:rPr lang="en-GB" dirty="0"/>
              <a:t>the </a:t>
            </a:r>
            <a:r>
              <a:rPr lang="en-GB" dirty="0" err="1"/>
              <a:t>jmeter</a:t>
            </a:r>
            <a:r>
              <a:rPr lang="en-GB" dirty="0"/>
              <a:t> property file to use</a:t>
            </a:r>
          </a:p>
          <a:p>
            <a:r>
              <a:rPr lang="en-GB" dirty="0"/>
              <a:t>        -q, --</a:t>
            </a:r>
            <a:r>
              <a:rPr lang="en-GB" dirty="0" err="1"/>
              <a:t>addprop</a:t>
            </a:r>
            <a:r>
              <a:rPr lang="en-GB" dirty="0"/>
              <a:t> {argument</a:t>
            </a:r>
            <a:r>
              <a:rPr lang="en-GB" dirty="0" smtClean="0"/>
              <a:t>}                </a:t>
            </a:r>
            <a:r>
              <a:rPr lang="en-GB" dirty="0"/>
              <a:t>additional property file(s)</a:t>
            </a:r>
          </a:p>
          <a:p>
            <a:r>
              <a:rPr lang="en-GB" dirty="0"/>
              <a:t>        -t, --</a:t>
            </a:r>
            <a:r>
              <a:rPr lang="en-GB" dirty="0" err="1"/>
              <a:t>testfile</a:t>
            </a:r>
            <a:r>
              <a:rPr lang="en-GB" dirty="0"/>
              <a:t> {argument</a:t>
            </a:r>
            <a:r>
              <a:rPr lang="en-GB" dirty="0" smtClean="0"/>
              <a:t>}                 </a:t>
            </a:r>
            <a:r>
              <a:rPr lang="en-GB" dirty="0"/>
              <a:t>the </a:t>
            </a:r>
            <a:r>
              <a:rPr lang="en-GB" dirty="0" err="1"/>
              <a:t>jmeter</a:t>
            </a:r>
            <a:r>
              <a:rPr lang="en-GB" dirty="0"/>
              <a:t> test(.</a:t>
            </a:r>
            <a:r>
              <a:rPr lang="en-GB" dirty="0" err="1"/>
              <a:t>jmx</a:t>
            </a:r>
            <a:r>
              <a:rPr lang="en-GB" dirty="0"/>
              <a:t>) file to run</a:t>
            </a:r>
          </a:p>
          <a:p>
            <a:r>
              <a:rPr lang="en-GB" dirty="0"/>
              <a:t>        -j, --</a:t>
            </a:r>
            <a:r>
              <a:rPr lang="en-GB" dirty="0" err="1"/>
              <a:t>jmeterlogfile</a:t>
            </a:r>
            <a:r>
              <a:rPr lang="en-GB" dirty="0"/>
              <a:t> {argument</a:t>
            </a:r>
            <a:r>
              <a:rPr lang="en-GB" dirty="0" smtClean="0"/>
              <a:t>}                 </a:t>
            </a:r>
            <a:r>
              <a:rPr lang="en-GB" dirty="0"/>
              <a:t>the </a:t>
            </a:r>
            <a:r>
              <a:rPr lang="en-GB" dirty="0" err="1"/>
              <a:t>jmeter</a:t>
            </a:r>
            <a:r>
              <a:rPr lang="en-GB" dirty="0"/>
              <a:t> log file</a:t>
            </a:r>
          </a:p>
          <a:p>
            <a:r>
              <a:rPr lang="en-GB" dirty="0"/>
              <a:t>        -l, --</a:t>
            </a:r>
            <a:r>
              <a:rPr lang="en-GB" dirty="0" err="1"/>
              <a:t>logfile</a:t>
            </a:r>
            <a:r>
              <a:rPr lang="en-GB" dirty="0"/>
              <a:t> {argument</a:t>
            </a:r>
            <a:r>
              <a:rPr lang="en-GB" dirty="0" smtClean="0"/>
              <a:t>}                </a:t>
            </a:r>
            <a:r>
              <a:rPr lang="en-GB" dirty="0"/>
              <a:t>the file to log samples to</a:t>
            </a:r>
          </a:p>
          <a:p>
            <a:r>
              <a:rPr lang="en-GB" dirty="0"/>
              <a:t>        -n, --</a:t>
            </a:r>
            <a:r>
              <a:rPr lang="en-GB" dirty="0" err="1" smtClean="0"/>
              <a:t>nongui</a:t>
            </a:r>
            <a:r>
              <a:rPr lang="en-GB" dirty="0" smtClean="0"/>
              <a:t>                 </a:t>
            </a:r>
            <a:r>
              <a:rPr lang="en-GB" dirty="0"/>
              <a:t>run </a:t>
            </a:r>
            <a:r>
              <a:rPr lang="en-GB" dirty="0" err="1"/>
              <a:t>JMeter</a:t>
            </a:r>
            <a:r>
              <a:rPr lang="en-GB" dirty="0"/>
              <a:t> in </a:t>
            </a:r>
            <a:r>
              <a:rPr lang="en-GB" dirty="0" err="1"/>
              <a:t>nongui</a:t>
            </a:r>
            <a:r>
              <a:rPr lang="en-GB" dirty="0"/>
              <a:t> mode</a:t>
            </a:r>
          </a:p>
          <a:p>
            <a:r>
              <a:rPr lang="en-GB" dirty="0"/>
              <a:t>        -s, --</a:t>
            </a:r>
            <a:r>
              <a:rPr lang="en-GB" dirty="0" smtClean="0"/>
              <a:t>server                </a:t>
            </a:r>
            <a:r>
              <a:rPr lang="en-GB" dirty="0"/>
              <a:t>run the </a:t>
            </a:r>
            <a:r>
              <a:rPr lang="en-GB" dirty="0" err="1"/>
              <a:t>JMeter</a:t>
            </a:r>
            <a:r>
              <a:rPr lang="en-GB" dirty="0"/>
              <a:t> server</a:t>
            </a:r>
          </a:p>
          <a:p>
            <a:r>
              <a:rPr lang="en-GB" dirty="0"/>
              <a:t>        -H, --</a:t>
            </a:r>
            <a:r>
              <a:rPr lang="en-GB" dirty="0" err="1"/>
              <a:t>proxyHost</a:t>
            </a:r>
            <a:r>
              <a:rPr lang="en-GB" dirty="0"/>
              <a:t> {argument</a:t>
            </a:r>
            <a:r>
              <a:rPr lang="en-GB" dirty="0" smtClean="0"/>
              <a:t>}                 </a:t>
            </a:r>
            <a:r>
              <a:rPr lang="en-GB" dirty="0"/>
              <a:t>Set a proxy server for </a:t>
            </a:r>
            <a:r>
              <a:rPr lang="en-GB" dirty="0" err="1"/>
              <a:t>JMeter</a:t>
            </a:r>
            <a:r>
              <a:rPr lang="en-GB" dirty="0"/>
              <a:t> to use</a:t>
            </a:r>
          </a:p>
          <a:p>
            <a:r>
              <a:rPr lang="en-GB" dirty="0"/>
              <a:t>        -P, --</a:t>
            </a:r>
            <a:r>
              <a:rPr lang="en-GB" dirty="0" err="1"/>
              <a:t>proxyPort</a:t>
            </a:r>
            <a:r>
              <a:rPr lang="en-GB" dirty="0"/>
              <a:t> {argument</a:t>
            </a:r>
            <a:r>
              <a:rPr lang="en-GB" dirty="0" smtClean="0"/>
              <a:t>}                 </a:t>
            </a:r>
            <a:r>
              <a:rPr lang="en-GB" dirty="0"/>
              <a:t>Set proxy server port for </a:t>
            </a:r>
            <a:r>
              <a:rPr lang="en-GB" dirty="0" err="1"/>
              <a:t>JMeter</a:t>
            </a:r>
            <a:r>
              <a:rPr lang="en-GB" dirty="0"/>
              <a:t> to use</a:t>
            </a:r>
          </a:p>
          <a:p>
            <a:r>
              <a:rPr lang="en-GB" dirty="0"/>
              <a:t>        -u, --username {argument</a:t>
            </a:r>
            <a:r>
              <a:rPr lang="en-GB" dirty="0" smtClean="0"/>
              <a:t>}                 </a:t>
            </a:r>
            <a:r>
              <a:rPr lang="en-GB" dirty="0"/>
              <a:t>Set username for proxy server that </a:t>
            </a:r>
            <a:r>
              <a:rPr lang="en-GB" dirty="0" err="1"/>
              <a:t>JMeter</a:t>
            </a:r>
            <a:r>
              <a:rPr lang="en-GB" dirty="0"/>
              <a:t> is to use</a:t>
            </a:r>
          </a:p>
          <a:p>
            <a:r>
              <a:rPr lang="en-GB" dirty="0"/>
              <a:t>        -a, --password {argument</a:t>
            </a:r>
            <a:r>
              <a:rPr lang="en-GB" dirty="0" smtClean="0"/>
              <a:t>}                </a:t>
            </a:r>
            <a:r>
              <a:rPr lang="en-GB" dirty="0"/>
              <a:t>Set password for proxy server that </a:t>
            </a:r>
            <a:r>
              <a:rPr lang="en-GB" dirty="0" err="1"/>
              <a:t>JMeter</a:t>
            </a:r>
            <a:r>
              <a:rPr lang="en-GB" dirty="0"/>
              <a:t> is to use</a:t>
            </a:r>
          </a:p>
          <a:p>
            <a:r>
              <a:rPr lang="en-GB" dirty="0"/>
              <a:t>        -J, --</a:t>
            </a:r>
            <a:r>
              <a:rPr lang="en-GB" dirty="0" err="1"/>
              <a:t>jmeterproperty</a:t>
            </a:r>
            <a:r>
              <a:rPr lang="en-GB" dirty="0"/>
              <a:t> {argument}={value</a:t>
            </a:r>
            <a:r>
              <a:rPr lang="en-GB" dirty="0" smtClean="0"/>
              <a:t>}                 </a:t>
            </a:r>
            <a:r>
              <a:rPr lang="en-GB" dirty="0"/>
              <a:t>Define additional </a:t>
            </a:r>
            <a:r>
              <a:rPr lang="en-GB" dirty="0" err="1"/>
              <a:t>JMeter</a:t>
            </a:r>
            <a:r>
              <a:rPr lang="en-GB" dirty="0"/>
              <a:t> properties</a:t>
            </a:r>
          </a:p>
          <a:p>
            <a:r>
              <a:rPr lang="en-GB" dirty="0"/>
              <a:t>        -G, --</a:t>
            </a:r>
            <a:r>
              <a:rPr lang="en-GB" dirty="0" err="1"/>
              <a:t>globalproperty</a:t>
            </a:r>
            <a:r>
              <a:rPr lang="en-GB" dirty="0"/>
              <a:t> (argument)[=(value</a:t>
            </a:r>
            <a:r>
              <a:rPr lang="en-GB" dirty="0" smtClean="0"/>
              <a:t>)]                 </a:t>
            </a:r>
            <a:r>
              <a:rPr lang="en-GB" dirty="0"/>
              <a:t>Define Global properties (sent to servers</a:t>
            </a:r>
            <a:r>
              <a:rPr lang="en-GB" dirty="0" smtClean="0"/>
              <a:t>)                 </a:t>
            </a:r>
            <a:r>
              <a:rPr lang="en-GB" dirty="0"/>
              <a:t>e.g. -</a:t>
            </a:r>
            <a:r>
              <a:rPr lang="en-GB" dirty="0" err="1" smtClean="0"/>
              <a:t>Gport</a:t>
            </a:r>
            <a:r>
              <a:rPr lang="en-GB" dirty="0" smtClean="0"/>
              <a:t>=123                  </a:t>
            </a:r>
            <a:r>
              <a:rPr lang="en-GB" dirty="0"/>
              <a:t>or -</a:t>
            </a:r>
            <a:r>
              <a:rPr lang="en-GB" dirty="0" err="1"/>
              <a:t>Gglobal.properties</a:t>
            </a:r>
            <a:endParaRPr lang="en-GB" dirty="0"/>
          </a:p>
          <a:p>
            <a:r>
              <a:rPr lang="en-GB" dirty="0"/>
              <a:t>        -D, --</a:t>
            </a:r>
            <a:r>
              <a:rPr lang="en-GB" dirty="0" err="1"/>
              <a:t>systemproperty</a:t>
            </a:r>
            <a:r>
              <a:rPr lang="en-GB" dirty="0"/>
              <a:t> {argument}={value</a:t>
            </a:r>
            <a:r>
              <a:rPr lang="en-GB" dirty="0" smtClean="0"/>
              <a:t>}                </a:t>
            </a:r>
            <a:r>
              <a:rPr lang="en-GB" dirty="0"/>
              <a:t>Define additional System </a:t>
            </a:r>
            <a:r>
              <a:rPr lang="en-GB" dirty="0" smtClean="0"/>
              <a:t>properties</a:t>
            </a:r>
            <a:endParaRPr lang="en-GB" dirty="0"/>
          </a:p>
          <a:p>
            <a:r>
              <a:rPr lang="en-GB" dirty="0"/>
              <a:t>        -S, --</a:t>
            </a:r>
            <a:r>
              <a:rPr lang="en-GB" dirty="0" err="1"/>
              <a:t>systemPropertyFile</a:t>
            </a:r>
            <a:r>
              <a:rPr lang="en-GB" dirty="0"/>
              <a:t> {filename</a:t>
            </a:r>
            <a:r>
              <a:rPr lang="en-GB" dirty="0" smtClean="0"/>
              <a:t>}                 </a:t>
            </a:r>
            <a:r>
              <a:rPr lang="en-GB" dirty="0"/>
              <a:t>a property file to be added as System properties</a:t>
            </a:r>
          </a:p>
          <a:p>
            <a:r>
              <a:rPr lang="en-GB" dirty="0"/>
              <a:t>        -L, --</a:t>
            </a:r>
            <a:r>
              <a:rPr lang="en-GB" dirty="0" err="1"/>
              <a:t>loglevel</a:t>
            </a:r>
            <a:r>
              <a:rPr lang="en-GB" dirty="0"/>
              <a:t> {argument}={value</a:t>
            </a:r>
            <a:r>
              <a:rPr lang="en-GB" dirty="0" smtClean="0"/>
              <a:t>}                 </a:t>
            </a:r>
            <a:r>
              <a:rPr lang="en-GB" dirty="0"/>
              <a:t>Define </a:t>
            </a:r>
            <a:r>
              <a:rPr lang="en-GB" dirty="0" err="1"/>
              <a:t>loglevel</a:t>
            </a:r>
            <a:r>
              <a:rPr lang="en-GB" dirty="0"/>
              <a:t>: [category=]level </a:t>
            </a:r>
          </a:p>
          <a:p>
            <a:r>
              <a:rPr lang="en-GB" dirty="0"/>
              <a:t>                e.g. </a:t>
            </a:r>
            <a:r>
              <a:rPr lang="en-GB" dirty="0" err="1"/>
              <a:t>jorphan</a:t>
            </a:r>
            <a:r>
              <a:rPr lang="en-GB" dirty="0"/>
              <a:t>=INFO or </a:t>
            </a:r>
            <a:r>
              <a:rPr lang="en-GB" dirty="0" err="1" smtClean="0"/>
              <a:t>jmeter.util</a:t>
            </a:r>
            <a:r>
              <a:rPr lang="en-GB" dirty="0" smtClean="0"/>
              <a:t>=DEBUG </a:t>
            </a:r>
          </a:p>
          <a:p>
            <a:r>
              <a:rPr lang="en-GB" dirty="0" smtClean="0"/>
              <a:t>        -r, --</a:t>
            </a:r>
            <a:r>
              <a:rPr lang="en-GB" dirty="0" err="1" smtClean="0"/>
              <a:t>runremote</a:t>
            </a:r>
            <a:r>
              <a:rPr lang="en-GB" dirty="0" smtClean="0"/>
              <a:t> (non-GUI only)                 </a:t>
            </a:r>
            <a:r>
              <a:rPr lang="en-GB" dirty="0"/>
              <a:t>Start remote servers (as defined by the </a:t>
            </a:r>
            <a:r>
              <a:rPr lang="en-GB" dirty="0" err="1"/>
              <a:t>jmeter</a:t>
            </a:r>
            <a:r>
              <a:rPr lang="en-GB" dirty="0"/>
              <a:t> property </a:t>
            </a:r>
            <a:r>
              <a:rPr lang="en-GB" dirty="0" err="1"/>
              <a:t>remote_hosts</a:t>
            </a:r>
            <a:r>
              <a:rPr lang="en-GB" dirty="0"/>
              <a:t>)</a:t>
            </a:r>
          </a:p>
          <a:p>
            <a:r>
              <a:rPr lang="en-GB" dirty="0"/>
              <a:t>        -R, --</a:t>
            </a:r>
            <a:r>
              <a:rPr lang="en-GB" dirty="0" err="1"/>
              <a:t>remotestart</a:t>
            </a:r>
            <a:r>
              <a:rPr lang="en-GB" dirty="0"/>
              <a:t>  server1,... (non-GUI only</a:t>
            </a:r>
            <a:r>
              <a:rPr lang="en-GB" dirty="0" smtClean="0"/>
              <a:t>)                 </a:t>
            </a:r>
            <a:r>
              <a:rPr lang="en-GB" dirty="0"/>
              <a:t>Start these remote servers (overrides </a:t>
            </a:r>
            <a:r>
              <a:rPr lang="en-GB" dirty="0" err="1"/>
              <a:t>remote_hosts</a:t>
            </a:r>
            <a:r>
              <a:rPr lang="en-GB" dirty="0"/>
              <a:t>)</a:t>
            </a:r>
          </a:p>
          <a:p>
            <a:r>
              <a:rPr lang="en-GB" dirty="0"/>
              <a:t>        -d, --</a:t>
            </a:r>
            <a:r>
              <a:rPr lang="en-GB" dirty="0" err="1"/>
              <a:t>homedir</a:t>
            </a:r>
            <a:r>
              <a:rPr lang="en-GB" dirty="0"/>
              <a:t> {argument</a:t>
            </a:r>
            <a:r>
              <a:rPr lang="en-GB" dirty="0" smtClean="0"/>
              <a:t>}                 </a:t>
            </a:r>
            <a:r>
              <a:rPr lang="en-GB" dirty="0"/>
              <a:t>the </a:t>
            </a:r>
            <a:r>
              <a:rPr lang="en-GB" dirty="0" err="1"/>
              <a:t>jmeter</a:t>
            </a:r>
            <a:r>
              <a:rPr lang="en-GB" dirty="0"/>
              <a:t> home directory to use</a:t>
            </a:r>
          </a:p>
          <a:p>
            <a:r>
              <a:rPr lang="en-GB" dirty="0"/>
              <a:t>        -X, --</a:t>
            </a:r>
            <a:r>
              <a:rPr lang="en-GB" dirty="0" err="1" smtClean="0"/>
              <a:t>remoteexit</a:t>
            </a:r>
            <a:r>
              <a:rPr lang="en-GB" dirty="0" smtClean="0"/>
              <a:t>                 </a:t>
            </a:r>
            <a:r>
              <a:rPr lang="en-GB" dirty="0"/>
              <a:t>Exit the remote servers at end of test (non-GUI)</a:t>
            </a:r>
          </a:p>
        </p:txBody>
      </p:sp>
      <p:sp>
        <p:nvSpPr>
          <p:cNvPr id="4" name="Slide Number Placeholder 3"/>
          <p:cNvSpPr>
            <a:spLocks noGrp="1"/>
          </p:cNvSpPr>
          <p:nvPr>
            <p:ph type="sldNum" sz="quarter" idx="12"/>
          </p:nvPr>
        </p:nvSpPr>
        <p:spPr/>
        <p:txBody>
          <a:bodyPr/>
          <a:lstStyle/>
          <a:p>
            <a:fld id="{F5A03BB6-3747-4D12-81BF-F9BFAAECCB87}" type="slidenum">
              <a:rPr lang="en-GB" altLang="en-US" smtClean="0"/>
              <a:pPr/>
              <a:t>9</a:t>
            </a:fld>
            <a:endParaRPr lang="en-GB" altLang="en-US"/>
          </a:p>
        </p:txBody>
      </p:sp>
    </p:spTree>
    <p:extLst>
      <p:ext uri="{BB962C8B-B14F-4D97-AF65-F5344CB8AC3E}">
        <p14:creationId xmlns:p14="http://schemas.microsoft.com/office/powerpoint/2010/main" val="95469547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1. Title with guy 1">
      <a:dk1>
        <a:srgbClr val="000000"/>
      </a:dk1>
      <a:lt1>
        <a:srgbClr val="FFFFFF"/>
      </a:lt1>
      <a:dk2>
        <a:srgbClr val="002469"/>
      </a:dk2>
      <a:lt2>
        <a:srgbClr val="9A9B9D"/>
      </a:lt2>
      <a:accent1>
        <a:srgbClr val="5381AC"/>
      </a:accent1>
      <a:accent2>
        <a:srgbClr val="9CB1CE"/>
      </a:accent2>
      <a:accent3>
        <a:srgbClr val="FFFFFF"/>
      </a:accent3>
      <a:accent4>
        <a:srgbClr val="000000"/>
      </a:accent4>
      <a:accent5>
        <a:srgbClr val="B3C1D2"/>
      </a:accent5>
      <a:accent6>
        <a:srgbClr val="8DA0BA"/>
      </a:accent6>
      <a:hlink>
        <a:srgbClr val="747679"/>
      </a:hlink>
      <a:folHlink>
        <a:srgbClr val="9A9B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 Title with guy 1">
        <a:dk1>
          <a:srgbClr val="000000"/>
        </a:dk1>
        <a:lt1>
          <a:srgbClr val="FFFFFF"/>
        </a:lt1>
        <a:dk2>
          <a:srgbClr val="002469"/>
        </a:dk2>
        <a:lt2>
          <a:srgbClr val="9A9B9D"/>
        </a:lt2>
        <a:accent1>
          <a:srgbClr val="5381AC"/>
        </a:accent1>
        <a:accent2>
          <a:srgbClr val="9CB1CE"/>
        </a:accent2>
        <a:accent3>
          <a:srgbClr val="FFFFFF"/>
        </a:accent3>
        <a:accent4>
          <a:srgbClr val="000000"/>
        </a:accent4>
        <a:accent5>
          <a:srgbClr val="B3C1D2"/>
        </a:accent5>
        <a:accent6>
          <a:srgbClr val="8DA0BA"/>
        </a:accent6>
        <a:hlink>
          <a:srgbClr val="747679"/>
        </a:hlink>
        <a:folHlink>
          <a:srgbClr val="9A9B9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10047</TotalTime>
  <Words>3062</Words>
  <Application>Microsoft Office PowerPoint</Application>
  <PresentationFormat>A4 Paper (210x297 mm)</PresentationFormat>
  <Paragraphs>330</Paragraphs>
  <Slides>37</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blank</vt:lpstr>
      <vt:lpstr>Angles</vt:lpstr>
      <vt:lpstr>Adobe Acrobat Document</vt:lpstr>
      <vt:lpstr>Apache Jmeter</vt:lpstr>
      <vt:lpstr>What is JMeter</vt:lpstr>
      <vt:lpstr>Features of JMeter</vt:lpstr>
      <vt:lpstr>Supported Protocols</vt:lpstr>
      <vt:lpstr>Installation</vt:lpstr>
      <vt:lpstr>Running jmeter</vt:lpstr>
      <vt:lpstr>Running jmeter in Non-GUI Mode (Command Line mode)</vt:lpstr>
      <vt:lpstr>Running jmeter in Server Mode</vt:lpstr>
      <vt:lpstr>Full list of command-line options</vt:lpstr>
      <vt:lpstr>The GUI – Test Plan</vt:lpstr>
      <vt:lpstr>Test plan vs workbench</vt:lpstr>
      <vt:lpstr>Workbench : NON test elements : HTTP(S) Test Script Recorder (was: HTTP Proxy Server )</vt:lpstr>
      <vt:lpstr>Test elements</vt:lpstr>
      <vt:lpstr>Execution Order and scoping example</vt:lpstr>
      <vt:lpstr>Working with test elements</vt:lpstr>
      <vt:lpstr>Test Elements : Thread Group</vt:lpstr>
      <vt:lpstr>Test elements : Test Fragments</vt:lpstr>
      <vt:lpstr>Test elements : controllers</vt:lpstr>
      <vt:lpstr>Logic controller : Recording controller</vt:lpstr>
      <vt:lpstr>Sampler : HTTp request</vt:lpstr>
      <vt:lpstr>Test Elements: Config Elements</vt:lpstr>
      <vt:lpstr>config elements : HTTP Request Defaults </vt:lpstr>
      <vt:lpstr>config elements : HTTP cookie manager</vt:lpstr>
      <vt:lpstr>Config element : User Defined Variables</vt:lpstr>
      <vt:lpstr>HTTP Header Manager</vt:lpstr>
      <vt:lpstr>Test Elements: Pre Processors</vt:lpstr>
      <vt:lpstr>Test Elements: Post Processors</vt:lpstr>
      <vt:lpstr>Test Elements: Timers</vt:lpstr>
      <vt:lpstr>Test Elements: Assertions</vt:lpstr>
      <vt:lpstr>Test Elements: Listeners</vt:lpstr>
      <vt:lpstr>Listener : graph results</vt:lpstr>
      <vt:lpstr>Listener : view results in table</vt:lpstr>
      <vt:lpstr>Listener : view results tree</vt:lpstr>
      <vt:lpstr>Logs</vt:lpstr>
      <vt:lpstr>File extensions</vt:lpstr>
      <vt:lpstr>troubleshooting</vt:lpstr>
      <vt:lpstr>PowerPoint Presentation</vt:lpstr>
    </vt:vector>
  </TitlesOfParts>
  <Company>The Royal Bank Of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 Jmeter</dc:title>
  <dc:creator>Yadav, Varun, M&amp;IB</dc:creator>
  <dc:description>Version 6.0 (PowerPoint 2003)</dc:description>
  <cp:lastModifiedBy>Yadav, Varun, M&amp;IB</cp:lastModifiedBy>
  <cp:revision>156</cp:revision>
  <dcterms:created xsi:type="dcterms:W3CDTF">2015-06-02T13:28:48Z</dcterms:created>
  <dcterms:modified xsi:type="dcterms:W3CDTF">2015-06-09T12:57:03Z</dcterms:modified>
</cp:coreProperties>
</file>